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73"/>
  </p:notesMasterIdLst>
  <p:handoutMasterIdLst>
    <p:handoutMasterId r:id="rId74"/>
  </p:handoutMasterIdLst>
  <p:sldIdLst>
    <p:sldId id="256" r:id="rId2"/>
    <p:sldId id="325" r:id="rId3"/>
    <p:sldId id="258" r:id="rId4"/>
    <p:sldId id="327" r:id="rId5"/>
    <p:sldId id="349" r:id="rId6"/>
    <p:sldId id="259" r:id="rId7"/>
    <p:sldId id="260" r:id="rId8"/>
    <p:sldId id="266" r:id="rId9"/>
    <p:sldId id="273" r:id="rId10"/>
    <p:sldId id="294" r:id="rId11"/>
    <p:sldId id="274" r:id="rId12"/>
    <p:sldId id="275" r:id="rId13"/>
    <p:sldId id="276" r:id="rId14"/>
    <p:sldId id="365" r:id="rId15"/>
    <p:sldId id="320" r:id="rId16"/>
    <p:sldId id="279" r:id="rId17"/>
    <p:sldId id="280" r:id="rId18"/>
    <p:sldId id="281" r:id="rId19"/>
    <p:sldId id="287" r:id="rId20"/>
    <p:sldId id="324" r:id="rId21"/>
    <p:sldId id="290" r:id="rId22"/>
    <p:sldId id="291" r:id="rId23"/>
    <p:sldId id="293" r:id="rId24"/>
    <p:sldId id="292" r:id="rId25"/>
    <p:sldId id="331" r:id="rId26"/>
    <p:sldId id="321" r:id="rId27"/>
    <p:sldId id="322" r:id="rId28"/>
    <p:sldId id="323" r:id="rId29"/>
    <p:sldId id="298" r:id="rId30"/>
    <p:sldId id="299" r:id="rId31"/>
    <p:sldId id="303" r:id="rId32"/>
    <p:sldId id="304" r:id="rId33"/>
    <p:sldId id="301" r:id="rId34"/>
    <p:sldId id="307" r:id="rId35"/>
    <p:sldId id="308" r:id="rId36"/>
    <p:sldId id="309" r:id="rId37"/>
    <p:sldId id="328" r:id="rId38"/>
    <p:sldId id="329" r:id="rId39"/>
    <p:sldId id="330" r:id="rId40"/>
    <p:sldId id="332" r:id="rId41"/>
    <p:sldId id="333" r:id="rId42"/>
    <p:sldId id="334" r:id="rId43"/>
    <p:sldId id="335" r:id="rId44"/>
    <p:sldId id="267" r:id="rId45"/>
    <p:sldId id="336" r:id="rId46"/>
    <p:sldId id="338" r:id="rId47"/>
    <p:sldId id="340" r:id="rId48"/>
    <p:sldId id="366" r:id="rId49"/>
    <p:sldId id="337" r:id="rId50"/>
    <p:sldId id="341" r:id="rId51"/>
    <p:sldId id="343" r:id="rId52"/>
    <p:sldId id="344" r:id="rId53"/>
    <p:sldId id="354" r:id="rId54"/>
    <p:sldId id="355" r:id="rId55"/>
    <p:sldId id="356" r:id="rId56"/>
    <p:sldId id="345" r:id="rId57"/>
    <p:sldId id="346" r:id="rId58"/>
    <p:sldId id="347" r:id="rId59"/>
    <p:sldId id="348" r:id="rId60"/>
    <p:sldId id="358" r:id="rId61"/>
    <p:sldId id="359" r:id="rId62"/>
    <p:sldId id="350" r:id="rId63"/>
    <p:sldId id="351" r:id="rId64"/>
    <p:sldId id="352" r:id="rId65"/>
    <p:sldId id="353" r:id="rId66"/>
    <p:sldId id="361" r:id="rId67"/>
    <p:sldId id="362" r:id="rId68"/>
    <p:sldId id="363" r:id="rId69"/>
    <p:sldId id="364" r:id="rId70"/>
    <p:sldId id="360" r:id="rId71"/>
    <p:sldId id="319" r:id="rId72"/>
  </p:sldIdLst>
  <p:sldSz cx="9144000" cy="6858000" type="screen4x3"/>
  <p:notesSz cx="6797675" cy="9926638"/>
  <p:defaultTextStyle>
    <a:defPPr>
      <a:defRPr lang="en-US"/>
    </a:defPPr>
    <a:lvl1pPr algn="l" rtl="0" fontAlgn="base">
      <a:spcBef>
        <a:spcPct val="0"/>
      </a:spcBef>
      <a:spcAft>
        <a:spcPct val="0"/>
      </a:spcAft>
      <a:defRPr sz="3600" kern="1200">
        <a:solidFill>
          <a:schemeClr val="tx1"/>
        </a:solidFill>
        <a:latin typeface="Times New Roman" charset="0"/>
        <a:ea typeface="+mn-ea"/>
        <a:cs typeface="+mn-cs"/>
      </a:defRPr>
    </a:lvl1pPr>
    <a:lvl2pPr marL="457200" algn="l" rtl="0" fontAlgn="base">
      <a:spcBef>
        <a:spcPct val="0"/>
      </a:spcBef>
      <a:spcAft>
        <a:spcPct val="0"/>
      </a:spcAft>
      <a:defRPr sz="3600" kern="1200">
        <a:solidFill>
          <a:schemeClr val="tx1"/>
        </a:solidFill>
        <a:latin typeface="Times New Roman" charset="0"/>
        <a:ea typeface="+mn-ea"/>
        <a:cs typeface="+mn-cs"/>
      </a:defRPr>
    </a:lvl2pPr>
    <a:lvl3pPr marL="914400" algn="l" rtl="0" fontAlgn="base">
      <a:spcBef>
        <a:spcPct val="0"/>
      </a:spcBef>
      <a:spcAft>
        <a:spcPct val="0"/>
      </a:spcAft>
      <a:defRPr sz="3600" kern="1200">
        <a:solidFill>
          <a:schemeClr val="tx1"/>
        </a:solidFill>
        <a:latin typeface="Times New Roman" charset="0"/>
        <a:ea typeface="+mn-ea"/>
        <a:cs typeface="+mn-cs"/>
      </a:defRPr>
    </a:lvl3pPr>
    <a:lvl4pPr marL="1371600" algn="l" rtl="0" fontAlgn="base">
      <a:spcBef>
        <a:spcPct val="0"/>
      </a:spcBef>
      <a:spcAft>
        <a:spcPct val="0"/>
      </a:spcAft>
      <a:defRPr sz="3600" kern="1200">
        <a:solidFill>
          <a:schemeClr val="tx1"/>
        </a:solidFill>
        <a:latin typeface="Times New Roman" charset="0"/>
        <a:ea typeface="+mn-ea"/>
        <a:cs typeface="+mn-cs"/>
      </a:defRPr>
    </a:lvl4pPr>
    <a:lvl5pPr marL="1828800" algn="l" rtl="0" fontAlgn="base">
      <a:spcBef>
        <a:spcPct val="0"/>
      </a:spcBef>
      <a:spcAft>
        <a:spcPct val="0"/>
      </a:spcAft>
      <a:defRPr sz="3600" kern="1200">
        <a:solidFill>
          <a:schemeClr val="tx1"/>
        </a:solidFill>
        <a:latin typeface="Times New Roman" charset="0"/>
        <a:ea typeface="+mn-ea"/>
        <a:cs typeface="+mn-cs"/>
      </a:defRPr>
    </a:lvl5pPr>
    <a:lvl6pPr marL="2286000" algn="l" defTabSz="914400" rtl="0" eaLnBrk="1" latinLnBrk="0" hangingPunct="1">
      <a:defRPr sz="3600" kern="1200">
        <a:solidFill>
          <a:schemeClr val="tx1"/>
        </a:solidFill>
        <a:latin typeface="Times New Roman" charset="0"/>
        <a:ea typeface="+mn-ea"/>
        <a:cs typeface="+mn-cs"/>
      </a:defRPr>
    </a:lvl6pPr>
    <a:lvl7pPr marL="2743200" algn="l" defTabSz="914400" rtl="0" eaLnBrk="1" latinLnBrk="0" hangingPunct="1">
      <a:defRPr sz="3600" kern="1200">
        <a:solidFill>
          <a:schemeClr val="tx1"/>
        </a:solidFill>
        <a:latin typeface="Times New Roman" charset="0"/>
        <a:ea typeface="+mn-ea"/>
        <a:cs typeface="+mn-cs"/>
      </a:defRPr>
    </a:lvl7pPr>
    <a:lvl8pPr marL="3200400" algn="l" defTabSz="914400" rtl="0" eaLnBrk="1" latinLnBrk="0" hangingPunct="1">
      <a:defRPr sz="3600" kern="1200">
        <a:solidFill>
          <a:schemeClr val="tx1"/>
        </a:solidFill>
        <a:latin typeface="Times New Roman" charset="0"/>
        <a:ea typeface="+mn-ea"/>
        <a:cs typeface="+mn-cs"/>
      </a:defRPr>
    </a:lvl8pPr>
    <a:lvl9pPr marL="3657600" algn="l" defTabSz="914400" rtl="0" eaLnBrk="1" latinLnBrk="0" hangingPunct="1">
      <a:defRPr sz="36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787"/>
    <p:restoredTop sz="90929"/>
  </p:normalViewPr>
  <p:slideViewPr>
    <p:cSldViewPr>
      <p:cViewPr varScale="1">
        <p:scale>
          <a:sx n="103" d="100"/>
          <a:sy n="103" d="100"/>
        </p:scale>
        <p:origin x="-11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830554DE-EA96-4F36-BBE7-9567605E4BBA}" type="datetimeFigureOut">
              <a:rPr lang="fr-FR" smtClean="0"/>
              <a:pPr/>
              <a:t>05/02/2013</a:t>
            </a:fld>
            <a:endParaRPr lang="fr-CH"/>
          </a:p>
        </p:txBody>
      </p:sp>
      <p:sp>
        <p:nvSpPr>
          <p:cNvPr id="4" name="Espace réservé du pied de pag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45728E9E-4088-4734-B5C8-B69D5F53D9A1}" type="slidenum">
              <a:rPr lang="fr-CH" smtClean="0"/>
              <a:pPr/>
              <a:t>‹N°›</a:t>
            </a:fld>
            <a:endParaRPr lang="fr-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7651" name="Rectangle 3"/>
          <p:cNvSpPr>
            <a:spLocks noGrp="1" noChangeArrowheads="1"/>
          </p:cNvSpPr>
          <p:nvPr>
            <p:ph type="dt" idx="1"/>
          </p:nvPr>
        </p:nvSpPr>
        <p:spPr bwMode="auto">
          <a:xfrm>
            <a:off x="3852017"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7654" name="Rectangle 6"/>
          <p:cNvSpPr>
            <a:spLocks noGrp="1" noChangeArrowheads="1"/>
          </p:cNvSpPr>
          <p:nvPr>
            <p:ph type="ftr" sz="quarter" idx="4"/>
          </p:nvPr>
        </p:nvSpPr>
        <p:spPr bwMode="auto">
          <a:xfrm>
            <a:off x="1" y="9430307"/>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7655" name="Rectangle 7"/>
          <p:cNvSpPr>
            <a:spLocks noGrp="1" noChangeArrowheads="1"/>
          </p:cNvSpPr>
          <p:nvPr>
            <p:ph type="sldNum" sz="quarter" idx="5"/>
          </p:nvPr>
        </p:nvSpPr>
        <p:spPr bwMode="auto">
          <a:xfrm>
            <a:off x="3852017" y="9430307"/>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113E56-8250-4172-9929-EC07DC3EC2F1}"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mn-ea"/>
        <a:cs typeface="+mn-cs"/>
      </a:defRPr>
    </a:lvl1pPr>
    <a:lvl2pPr marL="457200" algn="l" rtl="0" fontAlgn="base">
      <a:spcBef>
        <a:spcPct val="30000"/>
      </a:spcBef>
      <a:spcAft>
        <a:spcPct val="0"/>
      </a:spcAft>
      <a:defRPr kumimoji="1" sz="1200" kern="1200">
        <a:solidFill>
          <a:schemeClr val="tx1"/>
        </a:solidFill>
        <a:latin typeface="Times New Roman" charset="0"/>
        <a:ea typeface="+mn-ea"/>
        <a:cs typeface="+mn-cs"/>
      </a:defRPr>
    </a:lvl2pPr>
    <a:lvl3pPr marL="914400" algn="l" rtl="0" fontAlgn="base">
      <a:spcBef>
        <a:spcPct val="30000"/>
      </a:spcBef>
      <a:spcAft>
        <a:spcPct val="0"/>
      </a:spcAft>
      <a:defRPr kumimoji="1" sz="1200" kern="1200">
        <a:solidFill>
          <a:schemeClr val="tx1"/>
        </a:solidFill>
        <a:latin typeface="Times New Roman" charset="0"/>
        <a:ea typeface="+mn-ea"/>
        <a:cs typeface="+mn-cs"/>
      </a:defRPr>
    </a:lvl3pPr>
    <a:lvl4pPr marL="1371600" algn="l" rtl="0" fontAlgn="base">
      <a:spcBef>
        <a:spcPct val="30000"/>
      </a:spcBef>
      <a:spcAft>
        <a:spcPct val="0"/>
      </a:spcAft>
      <a:defRPr kumimoji="1" sz="1200" kern="1200">
        <a:solidFill>
          <a:schemeClr val="tx1"/>
        </a:solidFill>
        <a:latin typeface="Times New Roman" charset="0"/>
        <a:ea typeface="+mn-ea"/>
        <a:cs typeface="+mn-cs"/>
      </a:defRPr>
    </a:lvl4pPr>
    <a:lvl5pPr marL="1828800" algn="l" rtl="0" fontAlgn="base">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CD178-D8D1-4B09-9BA4-B41DCAF6E2B4}" type="slidenum">
              <a:rPr lang="fr-FR"/>
              <a:pPr/>
              <a:t>5</a:t>
            </a:fld>
            <a:endParaRPr lang="fr-FR"/>
          </a:p>
        </p:txBody>
      </p:sp>
      <p:sp>
        <p:nvSpPr>
          <p:cNvPr id="5122" name="Rectangle 2"/>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3" name="Rectangle 3"/>
          <p:cNvSpPr>
            <a:spLocks noGrp="1" noChangeArrowheads="1"/>
          </p:cNvSpPr>
          <p:nvPr>
            <p:ph type="body" idx="1"/>
          </p:nvPr>
        </p:nvSpPr>
        <p:spPr>
          <a:ln/>
        </p:spPr>
        <p:txBody>
          <a:bodyPr lIns="92066" tIns="46033" rIns="92066" bIns="46033"/>
          <a:lstStyle/>
          <a:p>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endParaRPr lang="fr-FR"/>
          </a:p>
        </p:txBody>
      </p:sp>
      <p:sp>
        <p:nvSpPr>
          <p:cNvPr id="17" name="Espace réservé du pied de page 16"/>
          <p:cNvSpPr>
            <a:spLocks noGrp="1"/>
          </p:cNvSpPr>
          <p:nvPr>
            <p:ph type="ftr" sz="quarter" idx="11"/>
          </p:nvPr>
        </p:nvSpPr>
        <p:spPr/>
        <p:txBody>
          <a:bodyPr/>
          <a:lstStyle/>
          <a:p>
            <a:r>
              <a:rPr lang="fr-CH" smtClean="0"/>
              <a:t>H.Ney 05.02.2013</a:t>
            </a:r>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969232FD-3384-4300-8944-9D4F4B7C36A8}"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5CE94FC7-BE30-4D7E-A2BA-58A4771942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871CF2D7-1AD1-403C-9B82-6D52B43D19E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H"/>
          </a:p>
        </p:txBody>
      </p:sp>
      <p:sp>
        <p:nvSpPr>
          <p:cNvPr id="3" name="Espace réservé de l'image de la bibliothèque 2"/>
          <p:cNvSpPr>
            <a:spLocks noGrp="1"/>
          </p:cNvSpPr>
          <p:nvPr>
            <p:ph type="clipArt" sz="half" idx="1"/>
          </p:nvPr>
        </p:nvSpPr>
        <p:spPr>
          <a:xfrm>
            <a:off x="685800" y="1981200"/>
            <a:ext cx="3810000" cy="4114800"/>
          </a:xfrm>
        </p:spPr>
        <p:txBody>
          <a:bodyPr/>
          <a:lstStyle/>
          <a:p>
            <a:endParaRPr lang="fr-CH"/>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r>
              <a:rPr lang="fr-CH" smtClean="0"/>
              <a:t>H.Ney 05.02.2013</a:t>
            </a:r>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4FB80C32-92F6-4E7D-A202-11A73829CFAF}"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H"/>
          </a:p>
        </p:txBody>
      </p:sp>
      <p:sp>
        <p:nvSpPr>
          <p:cNvPr id="3" name="Espace réservé du tableau 2"/>
          <p:cNvSpPr>
            <a:spLocks noGrp="1"/>
          </p:cNvSpPr>
          <p:nvPr>
            <p:ph type="tbl" idx="1"/>
          </p:nvPr>
        </p:nvSpPr>
        <p:spPr>
          <a:xfrm>
            <a:off x="685800" y="1981200"/>
            <a:ext cx="7772400" cy="4114800"/>
          </a:xfrm>
        </p:spPr>
        <p:txBody>
          <a:bodyPr/>
          <a:lstStyle/>
          <a:p>
            <a:endParaRPr lang="fr-CH"/>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r>
              <a:rPr lang="fr-CH" smtClean="0"/>
              <a:t>H.Ney 05.02.2013</a:t>
            </a:r>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a:lvl1pPr>
          </a:lstStyle>
          <a:p>
            <a:fld id="{9E366803-EF40-48D2-AB44-06D1265D46D7}"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7CDE8382-E697-40C9-8CF7-61FEB08B3C90}"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r>
              <a:rPr lang="fr-CH" smtClean="0"/>
              <a:t>H.Ney 05.02.2013</a:t>
            </a:r>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D7A16CB0-43AE-4AC7-8FFF-4BC8CE4D31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CH" smtClean="0"/>
              <a:t>H.Ney 05.02.2013</a:t>
            </a:r>
            <a:endParaRPr lang="fr-FR"/>
          </a:p>
        </p:txBody>
      </p:sp>
      <p:sp>
        <p:nvSpPr>
          <p:cNvPr id="7" name="Espace réservé du numéro de diapositive 6"/>
          <p:cNvSpPr>
            <a:spLocks noGrp="1"/>
          </p:cNvSpPr>
          <p:nvPr>
            <p:ph type="sldNum" sz="quarter" idx="12"/>
          </p:nvPr>
        </p:nvSpPr>
        <p:spPr/>
        <p:txBody>
          <a:bodyPr/>
          <a:lstStyle/>
          <a:p>
            <a:fld id="{C951BB6D-3BA9-4167-BE33-1648D783C10D}"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CH" smtClean="0"/>
              <a:t>H.Ney 05.02.2013</a:t>
            </a:r>
            <a:endParaRPr lang="fr-FR"/>
          </a:p>
        </p:txBody>
      </p:sp>
      <p:sp>
        <p:nvSpPr>
          <p:cNvPr id="9" name="Espace réservé du numéro de diapositive 8"/>
          <p:cNvSpPr>
            <a:spLocks noGrp="1"/>
          </p:cNvSpPr>
          <p:nvPr>
            <p:ph type="sldNum" sz="quarter" idx="12"/>
          </p:nvPr>
        </p:nvSpPr>
        <p:spPr/>
        <p:txBody>
          <a:bodyPr/>
          <a:lstStyle/>
          <a:p>
            <a:fld id="{3FD93FAF-BB22-4CCB-9146-08080DBED1DE}"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CH" smtClean="0"/>
              <a:t>H.Ney 05.02.2013</a:t>
            </a:r>
            <a:endParaRPr lang="fr-FR"/>
          </a:p>
        </p:txBody>
      </p:sp>
      <p:sp>
        <p:nvSpPr>
          <p:cNvPr id="5" name="Espace réservé du numéro de diapositive 4"/>
          <p:cNvSpPr>
            <a:spLocks noGrp="1"/>
          </p:cNvSpPr>
          <p:nvPr>
            <p:ph type="sldNum" sz="quarter" idx="12"/>
          </p:nvPr>
        </p:nvSpPr>
        <p:spPr/>
        <p:txBody>
          <a:bodyPr/>
          <a:lstStyle/>
          <a:p>
            <a:fld id="{BB67C746-512F-4634-9841-7C46B3229ED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CF811F7F-0AB6-442D-9FC7-1B407234C47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CH" smtClean="0"/>
              <a:t>H.Ney 05.02.2013</a:t>
            </a:r>
            <a:endParaRPr lang="fr-FR"/>
          </a:p>
        </p:txBody>
      </p:sp>
      <p:sp>
        <p:nvSpPr>
          <p:cNvPr id="7" name="Espace réservé du numéro de diapositive 6"/>
          <p:cNvSpPr>
            <a:spLocks noGrp="1"/>
          </p:cNvSpPr>
          <p:nvPr>
            <p:ph type="sldNum" sz="quarter" idx="12"/>
          </p:nvPr>
        </p:nvSpPr>
        <p:spPr/>
        <p:txBody>
          <a:bodyPr/>
          <a:lstStyle/>
          <a:p>
            <a:fld id="{22F255D8-B239-4CAA-9224-50FD8D3B734B}"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r>
              <a:rPr lang="fr-CH" smtClean="0"/>
              <a:t>H.Ney 05.02.2013</a:t>
            </a:r>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4E0CD382-C8E4-406D-8DD2-60650DC2F5B8}"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fr-CH" smtClean="0"/>
              <a:t>H.Ney 05.02.2013</a:t>
            </a:r>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53063F7-13AF-48CC-A4EE-7CAA117437B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ssh.ch/" TargetMode="External"/><Relationship Id="rId2" Type="http://schemas.openxmlformats.org/officeDocument/2006/relationships/hyperlink" Target="mailto:medical.devices@swissmedic.c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1000100" y="3200400"/>
            <a:ext cx="7286676" cy="1600200"/>
          </a:xfrm>
        </p:spPr>
        <p:txBody>
          <a:bodyPr>
            <a:normAutofit/>
          </a:bodyPr>
          <a:lstStyle/>
          <a:p>
            <a:r>
              <a:rPr lang="fr-CH" sz="2800" b="1" dirty="0" smtClean="0">
                <a:solidFill>
                  <a:schemeClr val="tx2">
                    <a:lumMod val="75000"/>
                  </a:schemeClr>
                </a:solidFill>
              </a:rPr>
              <a:t>Adaptation aux conditions d’exercice au cabinet médical et au cabinet dentaire </a:t>
            </a:r>
            <a:endParaRPr lang="fr-FR" sz="2800" b="1" dirty="0">
              <a:solidFill>
                <a:schemeClr val="tx2">
                  <a:lumMod val="75000"/>
                </a:schemeClr>
              </a:solidFill>
            </a:endParaRPr>
          </a:p>
        </p:txBody>
      </p:sp>
      <p:sp>
        <p:nvSpPr>
          <p:cNvPr id="5" name="Rectangle 22"/>
          <p:cNvSpPr>
            <a:spLocks noGrp="1" noChangeArrowheads="1"/>
          </p:cNvSpPr>
          <p:nvPr>
            <p:ph type="ftr" sz="quarter" idx="11"/>
          </p:nvPr>
        </p:nvSpPr>
        <p:spPr/>
        <p:txBody>
          <a:bodyPr/>
          <a:lstStyle/>
          <a:p>
            <a:r>
              <a:rPr lang="fr-CH" smtClean="0"/>
              <a:t>H.Ney 05.02.2013</a:t>
            </a:r>
            <a:endParaRPr lang="fr-FR" dirty="0"/>
          </a:p>
        </p:txBody>
      </p:sp>
      <p:sp>
        <p:nvSpPr>
          <p:cNvPr id="6" name="Rectangle 23"/>
          <p:cNvSpPr>
            <a:spLocks noGrp="1" noChangeArrowheads="1"/>
          </p:cNvSpPr>
          <p:nvPr>
            <p:ph type="sldNum" sz="quarter" idx="12"/>
          </p:nvPr>
        </p:nvSpPr>
        <p:spPr/>
        <p:txBody>
          <a:bodyPr/>
          <a:lstStyle/>
          <a:p>
            <a:fld id="{6FA0161B-D2A7-4FEE-8226-A25123E3F4C4}" type="slidenum">
              <a:rPr lang="fr-FR"/>
              <a:pPr/>
              <a:t>1</a:t>
            </a:fld>
            <a:endParaRPr lang="fr-FR"/>
          </a:p>
        </p:txBody>
      </p:sp>
      <p:sp>
        <p:nvSpPr>
          <p:cNvPr id="26626" name="Rectangle 2"/>
          <p:cNvSpPr>
            <a:spLocks noGrp="1" noChangeArrowheads="1"/>
          </p:cNvSpPr>
          <p:nvPr>
            <p:ph type="ctrTitle"/>
          </p:nvPr>
        </p:nvSpPr>
        <p:spPr/>
        <p:txBody>
          <a:bodyPr/>
          <a:lstStyle/>
          <a:p>
            <a:r>
              <a:rPr lang="fr-CH" dirty="0" smtClean="0"/>
              <a:t>Aspects théoriques du retraitement des dispositifs médicaux</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r-CH" b="1" dirty="0"/>
              <a:t>Aspects légaux</a:t>
            </a:r>
            <a:endParaRPr lang="fr-FR" b="1" dirty="0"/>
          </a:p>
        </p:txBody>
      </p:sp>
      <p:pic>
        <p:nvPicPr>
          <p:cNvPr id="74757" name="Picture 5" descr="BD05015_"/>
          <p:cNvPicPr>
            <a:picLocks noGrp="1" noChangeAspect="1" noChangeArrowheads="1"/>
          </p:cNvPicPr>
          <p:nvPr>
            <p:ph type="clipArt" sz="half" idx="1"/>
          </p:nvPr>
        </p:nvPicPr>
        <p:blipFill>
          <a:blip r:embed="rId2" cstate="print"/>
          <a:stretch>
            <a:fillRect/>
          </a:stretch>
        </p:blipFill>
        <p:spPr>
          <a:xfrm>
            <a:off x="1462889" y="2796012"/>
            <a:ext cx="2255822" cy="2485176"/>
          </a:xfrm>
        </p:spPr>
      </p:pic>
      <p:sp>
        <p:nvSpPr>
          <p:cNvPr id="74756" name="Rectangle 4"/>
          <p:cNvSpPr>
            <a:spLocks noGrp="1" noChangeArrowheads="1"/>
          </p:cNvSpPr>
          <p:nvPr>
            <p:ph type="body" sz="half" idx="2"/>
          </p:nvPr>
        </p:nvSpPr>
        <p:spPr/>
        <p:txBody>
          <a:bodyPr>
            <a:normAutofit lnSpcReduction="10000"/>
          </a:bodyPr>
          <a:lstStyle/>
          <a:p>
            <a:pPr algn="ctr">
              <a:lnSpc>
                <a:spcPct val="90000"/>
              </a:lnSpc>
              <a:buFontTx/>
              <a:buNone/>
            </a:pPr>
            <a:r>
              <a:rPr lang="fr-CH" sz="2400" b="1"/>
              <a:t>Tâche du législateur</a:t>
            </a:r>
          </a:p>
          <a:p>
            <a:pPr>
              <a:lnSpc>
                <a:spcPct val="90000"/>
              </a:lnSpc>
            </a:pPr>
            <a:r>
              <a:rPr lang="fr-CH" sz="2400"/>
              <a:t>La Loi doit garantir que seul des produits thérapeutiques de qualité, sûrs et efficaces sont mis sur le marché</a:t>
            </a:r>
          </a:p>
          <a:p>
            <a:pPr>
              <a:lnSpc>
                <a:spcPct val="90000"/>
              </a:lnSpc>
            </a:pPr>
            <a:r>
              <a:rPr lang="fr-CH" sz="2400"/>
              <a:t>La Loi doit aussi contribuer à ce que ces produits thérapeutiques soient utilisés de façon sûre et efficace conformément à leur destination</a:t>
            </a:r>
            <a:endParaRPr lang="fr-FR" sz="2400"/>
          </a:p>
        </p:txBody>
      </p:sp>
      <p:sp>
        <p:nvSpPr>
          <p:cNvPr id="6" name="Espace réservé du pied de page 5"/>
          <p:cNvSpPr>
            <a:spLocks noGrp="1"/>
          </p:cNvSpPr>
          <p:nvPr>
            <p:ph type="ftr" sz="quarter" idx="11"/>
          </p:nvPr>
        </p:nvSpPr>
        <p:spPr/>
        <p:txBody>
          <a:bodyPr/>
          <a:lstStyle/>
          <a:p>
            <a:r>
              <a:rPr lang="fr-CH" smtClean="0"/>
              <a:t>H.Ney 05.02.2013</a:t>
            </a:r>
            <a:endParaRPr lang="fr-FR"/>
          </a:p>
        </p:txBody>
      </p:sp>
      <p:sp>
        <p:nvSpPr>
          <p:cNvPr id="7" name="Espace réservé du numéro de diapositive 6"/>
          <p:cNvSpPr>
            <a:spLocks noGrp="1"/>
          </p:cNvSpPr>
          <p:nvPr>
            <p:ph type="sldNum" sz="quarter" idx="12"/>
          </p:nvPr>
        </p:nvSpPr>
        <p:spPr/>
        <p:txBody>
          <a:bodyPr/>
          <a:lstStyle/>
          <a:p>
            <a:fld id="{8A15854F-1478-4494-A827-E53C0B135D7C}" type="slidenum">
              <a:rPr lang="fr-FR"/>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r-CH" b="1" dirty="0"/>
              <a:t>Aspects légaux</a:t>
            </a:r>
            <a:endParaRPr lang="fr-FR" b="1" dirty="0"/>
          </a:p>
        </p:txBody>
      </p:sp>
      <p:sp>
        <p:nvSpPr>
          <p:cNvPr id="8" name="Espace réservé du pied de page 4"/>
          <p:cNvSpPr>
            <a:spLocks noGrp="1"/>
          </p:cNvSpPr>
          <p:nvPr>
            <p:ph type="ftr" sz="quarter" idx="11"/>
          </p:nvPr>
        </p:nvSpPr>
        <p:spPr/>
        <p:txBody>
          <a:bodyPr/>
          <a:lstStyle/>
          <a:p>
            <a:r>
              <a:rPr lang="fr-CH" smtClean="0"/>
              <a:t>H.Ney 05.02.2013</a:t>
            </a:r>
            <a:endParaRPr lang="fr-FR"/>
          </a:p>
        </p:txBody>
      </p:sp>
      <p:sp>
        <p:nvSpPr>
          <p:cNvPr id="9" name="Espace réservé du numéro de diapositive 5"/>
          <p:cNvSpPr>
            <a:spLocks noGrp="1"/>
          </p:cNvSpPr>
          <p:nvPr>
            <p:ph type="sldNum" sz="quarter" idx="12"/>
          </p:nvPr>
        </p:nvSpPr>
        <p:spPr/>
        <p:txBody>
          <a:bodyPr/>
          <a:lstStyle/>
          <a:p>
            <a:fld id="{D1645C65-C57B-462B-B602-2E18882A6059}" type="slidenum">
              <a:rPr lang="fr-FR"/>
              <a:pPr/>
              <a:t>11</a:t>
            </a:fld>
            <a:endParaRPr lang="fr-FR"/>
          </a:p>
        </p:txBody>
      </p:sp>
      <p:sp>
        <p:nvSpPr>
          <p:cNvPr id="54275" name="Rectangle 3"/>
          <p:cNvSpPr>
            <a:spLocks noGrp="1" noChangeArrowheads="1"/>
          </p:cNvSpPr>
          <p:nvPr>
            <p:ph sz="quarter" idx="1"/>
          </p:nvPr>
        </p:nvSpPr>
        <p:spPr/>
        <p:txBody>
          <a:bodyPr/>
          <a:lstStyle/>
          <a:p>
            <a:pPr algn="ctr">
              <a:buFontTx/>
              <a:buNone/>
            </a:pPr>
            <a:r>
              <a:rPr lang="fr-CH" sz="2800" b="1" dirty="0"/>
              <a:t>Loi Fédérale sur la responsabilité du fait du produit</a:t>
            </a:r>
          </a:p>
          <a:p>
            <a:pPr algn="ctr">
              <a:buFontTx/>
              <a:buNone/>
            </a:pPr>
            <a:r>
              <a:rPr lang="fr-CH" sz="2800" b="1" dirty="0"/>
              <a:t>LRFP du 18/06/1993</a:t>
            </a:r>
          </a:p>
          <a:p>
            <a:pPr>
              <a:buFontTx/>
              <a:buNone/>
            </a:pPr>
            <a:endParaRPr lang="fr-FR" sz="2400" dirty="0"/>
          </a:p>
        </p:txBody>
      </p:sp>
      <p:sp>
        <p:nvSpPr>
          <p:cNvPr id="54276" name="Rectangle 4"/>
          <p:cNvSpPr>
            <a:spLocks noChangeArrowheads="1"/>
          </p:cNvSpPr>
          <p:nvPr/>
        </p:nvSpPr>
        <p:spPr bwMode="auto">
          <a:xfrm>
            <a:off x="1143000" y="3733800"/>
            <a:ext cx="2590800" cy="2292350"/>
          </a:xfrm>
          <a:prstGeom prst="rect">
            <a:avLst/>
          </a:prstGeom>
          <a:solidFill>
            <a:schemeClr val="accent1"/>
          </a:solidFill>
          <a:ln w="9525">
            <a:solidFill>
              <a:schemeClr val="tx1"/>
            </a:solidFill>
            <a:miter lim="800000"/>
            <a:headEnd/>
            <a:tailEnd/>
          </a:ln>
          <a:effectLst/>
        </p:spPr>
        <p:txBody>
          <a:bodyPr anchor="ctr">
            <a:spAutoFit/>
          </a:bodyPr>
          <a:lstStyle/>
          <a:p>
            <a:pPr algn="ctr"/>
            <a:r>
              <a:rPr lang="fr-CH" sz="2400" b="1"/>
              <a:t>Producteur</a:t>
            </a:r>
          </a:p>
          <a:p>
            <a:pPr algn="ctr"/>
            <a:r>
              <a:rPr lang="fr-CH" sz="2400" b="1"/>
              <a:t>répond du dommage d’un </a:t>
            </a:r>
            <a:r>
              <a:rPr lang="fr-CH" sz="2400" b="1" u="sng"/>
              <a:t>produit</a:t>
            </a:r>
            <a:r>
              <a:rPr lang="fr-CH" sz="2400" b="1"/>
              <a:t> défectueux vis à vis d’un tiers</a:t>
            </a:r>
            <a:endParaRPr lang="fr-FR" sz="2400" b="1"/>
          </a:p>
        </p:txBody>
      </p:sp>
      <p:sp>
        <p:nvSpPr>
          <p:cNvPr id="54277" name="Rectangle 5"/>
          <p:cNvSpPr>
            <a:spLocks noChangeArrowheads="1"/>
          </p:cNvSpPr>
          <p:nvPr/>
        </p:nvSpPr>
        <p:spPr bwMode="auto">
          <a:xfrm>
            <a:off x="4648200" y="3886200"/>
            <a:ext cx="2590800" cy="831850"/>
          </a:xfrm>
          <a:prstGeom prst="rect">
            <a:avLst/>
          </a:prstGeom>
          <a:solidFill>
            <a:schemeClr val="accent1"/>
          </a:solidFill>
          <a:ln w="9525">
            <a:solidFill>
              <a:schemeClr val="tx1"/>
            </a:solidFill>
            <a:miter lim="800000"/>
            <a:headEnd/>
            <a:tailEnd/>
          </a:ln>
          <a:effectLst/>
        </p:spPr>
        <p:txBody>
          <a:bodyPr anchor="ctr">
            <a:spAutoFit/>
          </a:bodyPr>
          <a:lstStyle/>
          <a:p>
            <a:pPr algn="ctr"/>
            <a:r>
              <a:rPr lang="fr-CH" sz="2400" b="1"/>
              <a:t>Notion de fabricant</a:t>
            </a:r>
            <a:endParaRPr lang="fr-FR" sz="2400" b="1"/>
          </a:p>
        </p:txBody>
      </p:sp>
      <p:sp>
        <p:nvSpPr>
          <p:cNvPr id="54278" name="Rectangle 6"/>
          <p:cNvSpPr>
            <a:spLocks noChangeArrowheads="1"/>
          </p:cNvSpPr>
          <p:nvPr/>
        </p:nvSpPr>
        <p:spPr bwMode="auto">
          <a:xfrm>
            <a:off x="4648200" y="5181600"/>
            <a:ext cx="2590800" cy="466725"/>
          </a:xfrm>
          <a:prstGeom prst="rect">
            <a:avLst/>
          </a:prstGeom>
          <a:solidFill>
            <a:schemeClr val="accent1"/>
          </a:solidFill>
          <a:ln w="9525">
            <a:solidFill>
              <a:schemeClr val="tx1"/>
            </a:solidFill>
            <a:miter lim="800000"/>
            <a:headEnd/>
            <a:tailEnd/>
          </a:ln>
          <a:effectLst/>
        </p:spPr>
        <p:txBody>
          <a:bodyPr anchor="ctr">
            <a:spAutoFit/>
          </a:bodyPr>
          <a:lstStyle/>
          <a:p>
            <a:pPr algn="ctr"/>
            <a:r>
              <a:rPr lang="fr-CH" sz="2400" b="1"/>
              <a:t>Notion de défaut</a:t>
            </a:r>
            <a:endParaRPr lang="fr-FR" sz="24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fr-CH" b="1" dirty="0"/>
              <a:t>Aspects </a:t>
            </a:r>
            <a:r>
              <a:rPr lang="fr-CH" b="1" dirty="0" smtClean="0"/>
              <a:t>légaux: </a:t>
            </a:r>
            <a:r>
              <a:rPr lang="fr-CH" b="1" dirty="0" err="1" smtClean="0"/>
              <a:t>LPTh</a:t>
            </a:r>
            <a:endParaRPr lang="fr-FR" b="1" dirty="0"/>
          </a:p>
        </p:txBody>
      </p:sp>
      <p:sp>
        <p:nvSpPr>
          <p:cNvPr id="6" name="Espace réservé du pied de page 4"/>
          <p:cNvSpPr>
            <a:spLocks noGrp="1"/>
          </p:cNvSpPr>
          <p:nvPr>
            <p:ph type="ftr" sz="quarter" idx="11"/>
          </p:nvPr>
        </p:nvSpPr>
        <p:spPr/>
        <p:txBody>
          <a:bodyPr/>
          <a:lstStyle/>
          <a:p>
            <a:r>
              <a:rPr lang="fr-CH" smtClean="0"/>
              <a:t>H.Ney 05.02.2013</a:t>
            </a:r>
            <a:endParaRPr lang="fr-FR"/>
          </a:p>
        </p:txBody>
      </p:sp>
      <p:sp>
        <p:nvSpPr>
          <p:cNvPr id="7" name="Espace réservé du numéro de diapositive 5"/>
          <p:cNvSpPr>
            <a:spLocks noGrp="1"/>
          </p:cNvSpPr>
          <p:nvPr>
            <p:ph type="sldNum" sz="quarter" idx="12"/>
          </p:nvPr>
        </p:nvSpPr>
        <p:spPr/>
        <p:txBody>
          <a:bodyPr/>
          <a:lstStyle/>
          <a:p>
            <a:fld id="{AAE53139-F462-4249-B591-D2070836A969}" type="slidenum">
              <a:rPr lang="fr-FR"/>
              <a:pPr/>
              <a:t>12</a:t>
            </a:fld>
            <a:endParaRPr lang="fr-FR"/>
          </a:p>
        </p:txBody>
      </p:sp>
      <p:sp>
        <p:nvSpPr>
          <p:cNvPr id="55299" name="Rectangle 3"/>
          <p:cNvSpPr>
            <a:spLocks noGrp="1" noChangeArrowheads="1"/>
          </p:cNvSpPr>
          <p:nvPr>
            <p:ph sz="quarter" idx="1"/>
          </p:nvPr>
        </p:nvSpPr>
        <p:spPr/>
        <p:txBody>
          <a:bodyPr/>
          <a:lstStyle/>
          <a:p>
            <a:pPr algn="ctr">
              <a:buFontTx/>
              <a:buNone/>
            </a:pPr>
            <a:r>
              <a:rPr lang="fr-CH" sz="2400" b="1" dirty="0"/>
              <a:t>Loi Fédérale sur les médicaments et les dispositifs médicaux</a:t>
            </a:r>
          </a:p>
          <a:p>
            <a:pPr algn="ctr">
              <a:buFontTx/>
              <a:buNone/>
            </a:pPr>
            <a:r>
              <a:rPr lang="fr-CH" sz="2400" b="1" dirty="0"/>
              <a:t>Loi sur les Produits Thérapeutiques du </a:t>
            </a:r>
            <a:r>
              <a:rPr lang="fr-CH" sz="2400" b="1" dirty="0" smtClean="0"/>
              <a:t>15/12/2000</a:t>
            </a:r>
          </a:p>
          <a:p>
            <a:pPr algn="ctr">
              <a:buFontTx/>
              <a:buNone/>
            </a:pPr>
            <a:endParaRPr lang="fr-CH" sz="2400" b="1" dirty="0" smtClean="0"/>
          </a:p>
          <a:p>
            <a:endParaRPr lang="fr-CH" sz="2400" b="1" dirty="0" smtClean="0"/>
          </a:p>
          <a:p>
            <a:r>
              <a:rPr lang="fr-CH" sz="2400" b="1" dirty="0" smtClean="0">
                <a:solidFill>
                  <a:schemeClr val="bg2">
                    <a:lumMod val="10000"/>
                  </a:schemeClr>
                </a:solidFill>
              </a:rPr>
              <a:t>Devoir de diligence: article 3</a:t>
            </a:r>
          </a:p>
          <a:p>
            <a:r>
              <a:rPr lang="fr-CH" sz="2400" b="1" dirty="0" smtClean="0">
                <a:solidFill>
                  <a:schemeClr val="bg2">
                    <a:lumMod val="10000"/>
                  </a:schemeClr>
                </a:solidFill>
              </a:rPr>
              <a:t>Assurer la maintenance: article 49</a:t>
            </a:r>
          </a:p>
          <a:p>
            <a:r>
              <a:rPr lang="fr-CH" sz="2400" b="1" dirty="0" smtClean="0">
                <a:solidFill>
                  <a:schemeClr val="bg2">
                    <a:lumMod val="10000"/>
                  </a:schemeClr>
                </a:solidFill>
              </a:rPr>
              <a:t>Annoncer un événement indésirable: article 59</a:t>
            </a:r>
            <a:endParaRPr lang="fr-CH" sz="2400" b="1" dirty="0">
              <a:solidFill>
                <a:schemeClr val="bg2">
                  <a:lumMod val="10000"/>
                </a:schemeClr>
              </a:solidFill>
            </a:endParaRPr>
          </a:p>
          <a:p>
            <a:pPr>
              <a:buFontTx/>
              <a:buNone/>
            </a:pPr>
            <a:endParaRPr lang="fr-F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CH" b="1" dirty="0"/>
              <a:t>Aspects légaux : </a:t>
            </a:r>
            <a:r>
              <a:rPr lang="fr-CH" b="1" dirty="0" err="1" smtClean="0"/>
              <a:t>LPTh</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8A3A9EDC-7487-41AB-A8AA-CBF76338598E}" type="slidenum">
              <a:rPr lang="fr-FR"/>
              <a:pPr/>
              <a:t>13</a:t>
            </a:fld>
            <a:endParaRPr lang="fr-FR"/>
          </a:p>
        </p:txBody>
      </p:sp>
      <p:sp>
        <p:nvSpPr>
          <p:cNvPr id="56323" name="Rectangle 3"/>
          <p:cNvSpPr>
            <a:spLocks noGrp="1" noChangeArrowheads="1"/>
          </p:cNvSpPr>
          <p:nvPr>
            <p:ph sz="quarter" idx="1"/>
          </p:nvPr>
        </p:nvSpPr>
        <p:spPr>
          <a:xfrm>
            <a:off x="685800" y="1676400"/>
            <a:ext cx="7772400" cy="4114800"/>
          </a:xfrm>
        </p:spPr>
        <p:txBody>
          <a:bodyPr>
            <a:normAutofit fontScale="92500" lnSpcReduction="10000"/>
          </a:bodyPr>
          <a:lstStyle/>
          <a:p>
            <a:pPr>
              <a:lnSpc>
                <a:spcPct val="90000"/>
              </a:lnSpc>
              <a:buFontTx/>
              <a:buNone/>
            </a:pPr>
            <a:r>
              <a:rPr lang="fr-CH" sz="2400"/>
              <a:t>Art.1 En vue de protéger la santé de l’être humain et des animaux, vise à garantir la mise sur le marché de produits thérapeutiques de qualité, sûrs et efficaces:</a:t>
            </a:r>
          </a:p>
          <a:p>
            <a:pPr>
              <a:lnSpc>
                <a:spcPct val="90000"/>
              </a:lnSpc>
              <a:buFontTx/>
              <a:buNone/>
            </a:pPr>
            <a:r>
              <a:rPr lang="fr-CH" sz="2400"/>
              <a:t>Elle vise en plus à:</a:t>
            </a:r>
          </a:p>
          <a:p>
            <a:pPr>
              <a:lnSpc>
                <a:spcPct val="90000"/>
              </a:lnSpc>
            </a:pPr>
            <a:r>
              <a:rPr lang="fr-CH" sz="2400"/>
              <a:t>Protéger les consommateurs de produits thérapeutiques contre la tromperie</a:t>
            </a:r>
          </a:p>
          <a:p>
            <a:pPr>
              <a:lnSpc>
                <a:spcPct val="90000"/>
              </a:lnSpc>
            </a:pPr>
            <a:r>
              <a:rPr lang="fr-CH" sz="2400"/>
              <a:t>Contribuer à une utilisation modérée en rapport avec la destination des produits thérapeutiques</a:t>
            </a:r>
          </a:p>
          <a:p>
            <a:pPr>
              <a:lnSpc>
                <a:spcPct val="90000"/>
              </a:lnSpc>
            </a:pPr>
            <a:r>
              <a:rPr lang="fr-CH" sz="2400"/>
              <a:t>Approvisionnement, informations et conseils spécialisés sûrs et ordonnés dans le pays</a:t>
            </a:r>
          </a:p>
          <a:p>
            <a:pPr>
              <a:lnSpc>
                <a:spcPct val="90000"/>
              </a:lnSpc>
              <a:buFontTx/>
              <a:buNone/>
            </a:pPr>
            <a:r>
              <a:rPr lang="fr-CH" sz="2400"/>
              <a:t>Art.2 S’applique entre autre aux opérations en rapport avec le produit thérapeutique, notamment à leur fabrication et à leur mise sur le marché</a:t>
            </a:r>
          </a:p>
          <a:p>
            <a:pPr>
              <a:lnSpc>
                <a:spcPct val="90000"/>
              </a:lnSpc>
              <a:buFontTx/>
              <a:buNone/>
            </a:pPr>
            <a:endParaRPr lang="fr-CH" sz="2400"/>
          </a:p>
          <a:p>
            <a:pPr>
              <a:lnSpc>
                <a:spcPct val="90000"/>
              </a:lnSpc>
            </a:pPr>
            <a:endParaRPr lang="fr-FR"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472" y="274638"/>
            <a:ext cx="8115328" cy="1143000"/>
          </a:xfrm>
        </p:spPr>
        <p:txBody>
          <a:bodyPr>
            <a:normAutofit/>
          </a:bodyPr>
          <a:lstStyle/>
          <a:p>
            <a:r>
              <a:rPr lang="fr-CH" b="1" dirty="0" smtClean="0"/>
              <a:t>Aspects légaux : </a:t>
            </a:r>
            <a:r>
              <a:rPr lang="fr-CH" b="1" dirty="0" err="1" smtClean="0"/>
              <a:t>LPTh</a:t>
            </a:r>
            <a:endParaRPr lang="fr-FR" sz="4000" b="1" dirty="0">
              <a:solidFill>
                <a:schemeClr val="tx2">
                  <a:lumMod val="50000"/>
                </a:schemeClr>
              </a:solidFill>
            </a:endParaRP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4AD16E7F-1785-42F7-B67C-62C52F67581A}" type="slidenum">
              <a:rPr lang="fr-FR"/>
              <a:pPr/>
              <a:t>14</a:t>
            </a:fld>
            <a:endParaRPr lang="fr-FR"/>
          </a:p>
        </p:txBody>
      </p:sp>
      <p:sp>
        <p:nvSpPr>
          <p:cNvPr id="4099" name="Rectangle 3"/>
          <p:cNvSpPr>
            <a:spLocks noGrp="1" noChangeArrowheads="1"/>
          </p:cNvSpPr>
          <p:nvPr>
            <p:ph sz="quarter" idx="1"/>
          </p:nvPr>
        </p:nvSpPr>
        <p:spPr/>
        <p:txBody>
          <a:bodyPr>
            <a:normAutofit/>
          </a:bodyPr>
          <a:lstStyle/>
          <a:p>
            <a:pPr>
              <a:lnSpc>
                <a:spcPct val="90000"/>
              </a:lnSpc>
            </a:pPr>
            <a:r>
              <a:rPr lang="fr-CH" sz="2000" dirty="0"/>
              <a:t>Loi fédérale du 15 décembre 2000 sur les médicaments et les dispositifs médicaux (Loi sur les produits thérapeutiques, </a:t>
            </a:r>
            <a:r>
              <a:rPr lang="fr-CH" sz="2000" dirty="0" err="1"/>
              <a:t>LPTh</a:t>
            </a:r>
            <a:r>
              <a:rPr lang="fr-CH" sz="2000" dirty="0"/>
              <a:t>, RS 812.21</a:t>
            </a:r>
            <a:r>
              <a:rPr lang="fr-CH" sz="2000" dirty="0" smtClean="0"/>
              <a:t>)</a:t>
            </a:r>
          </a:p>
          <a:p>
            <a:pPr>
              <a:lnSpc>
                <a:spcPct val="90000"/>
              </a:lnSpc>
              <a:buNone/>
            </a:pPr>
            <a:endParaRPr lang="fr-CH" sz="2000" dirty="0"/>
          </a:p>
          <a:p>
            <a:pPr>
              <a:lnSpc>
                <a:spcPct val="90000"/>
              </a:lnSpc>
            </a:pPr>
            <a:r>
              <a:rPr lang="fr-CH" sz="2400" dirty="0"/>
              <a:t>Le </a:t>
            </a:r>
            <a:r>
              <a:rPr lang="fr-CH" sz="2400" b="1" dirty="0"/>
              <a:t>devoir de diligence</a:t>
            </a:r>
            <a:r>
              <a:rPr lang="fr-CH" sz="2400" dirty="0"/>
              <a:t> (article 3 </a:t>
            </a:r>
            <a:r>
              <a:rPr lang="fr-CH" sz="2400" dirty="0" err="1"/>
              <a:t>LPTh</a:t>
            </a:r>
            <a:r>
              <a:rPr lang="fr-CH" sz="2400" dirty="0"/>
              <a:t>) fait obligation aux utilisateurs de dispositifs médicaux de </a:t>
            </a:r>
            <a:r>
              <a:rPr lang="fr-CH" sz="2400" b="1" dirty="0"/>
              <a:t>prendre toutes les mesures nécessaires en fonction de l'état de la science et de la technique </a:t>
            </a:r>
            <a:r>
              <a:rPr lang="fr-CH" sz="2400" dirty="0"/>
              <a:t>pour que la santé des humains et des animaux ne soit pas menacée. </a:t>
            </a:r>
            <a:r>
              <a:rPr lang="fr-CH" sz="2400" b="1" dirty="0"/>
              <a:t>Cette exigence peut être remplie en recourant aux normes actuelles et documents auxiliaires (mémentos, guides d'exécution, recommandations des associations</a:t>
            </a:r>
            <a:r>
              <a:rPr lang="fr-CH" sz="2400" b="1" dirty="0" smtClean="0"/>
              <a:t>)</a:t>
            </a:r>
            <a:r>
              <a:rPr lang="fr-CH" sz="2400" dirty="0" smtClean="0"/>
              <a:t>.</a:t>
            </a:r>
            <a:endParaRPr lang="fr-CH"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472" y="274638"/>
            <a:ext cx="8115328" cy="1143000"/>
          </a:xfrm>
        </p:spPr>
        <p:txBody>
          <a:bodyPr>
            <a:normAutofit/>
          </a:bodyPr>
          <a:lstStyle/>
          <a:p>
            <a:r>
              <a:rPr lang="fr-CH" b="1" dirty="0" smtClean="0"/>
              <a:t>Aspects légaux : </a:t>
            </a:r>
            <a:r>
              <a:rPr lang="fr-CH" b="1" dirty="0" err="1" smtClean="0"/>
              <a:t>LPTh</a:t>
            </a:r>
            <a:endParaRPr lang="fr-FR" sz="4000" b="1" dirty="0">
              <a:solidFill>
                <a:schemeClr val="tx2">
                  <a:lumMod val="50000"/>
                </a:schemeClr>
              </a:solidFill>
            </a:endParaRP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4AD16E7F-1785-42F7-B67C-62C52F67581A}" type="slidenum">
              <a:rPr lang="fr-FR"/>
              <a:pPr/>
              <a:t>15</a:t>
            </a:fld>
            <a:endParaRPr lang="fr-FR"/>
          </a:p>
        </p:txBody>
      </p:sp>
      <p:sp>
        <p:nvSpPr>
          <p:cNvPr id="4099" name="Rectangle 3"/>
          <p:cNvSpPr>
            <a:spLocks noGrp="1" noChangeArrowheads="1"/>
          </p:cNvSpPr>
          <p:nvPr>
            <p:ph sz="quarter" idx="1"/>
          </p:nvPr>
        </p:nvSpPr>
        <p:spPr/>
        <p:txBody>
          <a:bodyPr>
            <a:normAutofit/>
          </a:bodyPr>
          <a:lstStyle/>
          <a:p>
            <a:pPr>
              <a:lnSpc>
                <a:spcPct val="90000"/>
              </a:lnSpc>
            </a:pPr>
            <a:r>
              <a:rPr lang="fr-CH" sz="2000" dirty="0"/>
              <a:t>Loi fédérale du 15 décembre 2000 sur les médicaments et les dispositifs médicaux (Loi sur les produits thérapeutiques, </a:t>
            </a:r>
            <a:r>
              <a:rPr lang="fr-CH" sz="2000" dirty="0" err="1"/>
              <a:t>LPTh</a:t>
            </a:r>
            <a:r>
              <a:rPr lang="fr-CH" sz="2000" dirty="0"/>
              <a:t>, RS 812.21</a:t>
            </a:r>
            <a:r>
              <a:rPr lang="fr-CH" sz="2000" dirty="0" smtClean="0"/>
              <a:t>)</a:t>
            </a:r>
          </a:p>
          <a:p>
            <a:pPr>
              <a:lnSpc>
                <a:spcPct val="90000"/>
              </a:lnSpc>
              <a:buNone/>
            </a:pPr>
            <a:endParaRPr lang="fr-CH" sz="2000" dirty="0"/>
          </a:p>
          <a:p>
            <a:pPr>
              <a:lnSpc>
                <a:spcPct val="90000"/>
              </a:lnSpc>
            </a:pPr>
            <a:r>
              <a:rPr lang="fr-CH" sz="2400" dirty="0" smtClean="0"/>
              <a:t>Les </a:t>
            </a:r>
            <a:r>
              <a:rPr lang="fr-CH" sz="2400" dirty="0"/>
              <a:t>normes et documents auxiliaires ne sont pas des lois. Celui qui ne s'en sert pas doit cependant démontrer que la méthode de travail tient compte de l'état de la science et de la technique, et que les objectifs de sécurité fixés par la loi sont remplis dans la même mesure. </a:t>
            </a:r>
            <a:endParaRPr lang="fr-CH" sz="2400" dirty="0" smtClean="0"/>
          </a:p>
          <a:p>
            <a:pPr>
              <a:lnSpc>
                <a:spcPct val="90000"/>
              </a:lnSpc>
            </a:pPr>
            <a:r>
              <a:rPr lang="fr-FR" sz="2400" b="1" dirty="0" smtClean="0"/>
              <a:t>La </a:t>
            </a:r>
            <a:r>
              <a:rPr lang="fr-FR" sz="2400" b="1" dirty="0"/>
              <a:t>justification demeure de la responsabilité de l'utilisateur</a:t>
            </a:r>
            <a:r>
              <a:rPr lang="fr-FR" sz="2400" dirty="0"/>
              <a:t>.</a:t>
            </a:r>
          </a:p>
          <a:p>
            <a:pPr>
              <a:lnSpc>
                <a:spcPct val="90000"/>
              </a:lnSpc>
            </a:pPr>
            <a:endParaRPr lang="fr-F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r>
              <a:rPr lang="fr-CH" b="1" dirty="0"/>
              <a:t>Aspects légaux : </a:t>
            </a:r>
            <a:r>
              <a:rPr lang="fr-CH" b="1" dirty="0" err="1"/>
              <a:t>LPTh</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43AC778F-8BF3-40D4-AF60-F2AC0B24B3AE}" type="slidenum">
              <a:rPr lang="fr-FR"/>
              <a:pPr/>
              <a:t>16</a:t>
            </a:fld>
            <a:endParaRPr lang="fr-FR"/>
          </a:p>
        </p:txBody>
      </p:sp>
      <p:sp>
        <p:nvSpPr>
          <p:cNvPr id="59395" name="Rectangle 1027"/>
          <p:cNvSpPr>
            <a:spLocks noGrp="1" noChangeArrowheads="1"/>
          </p:cNvSpPr>
          <p:nvPr>
            <p:ph sz="quarter" idx="1"/>
          </p:nvPr>
        </p:nvSpPr>
        <p:spPr/>
        <p:txBody>
          <a:bodyPr>
            <a:normAutofit/>
          </a:bodyPr>
          <a:lstStyle/>
          <a:p>
            <a:pPr algn="ctr">
              <a:lnSpc>
                <a:spcPct val="90000"/>
              </a:lnSpc>
              <a:buFontTx/>
              <a:buNone/>
            </a:pPr>
            <a:r>
              <a:rPr lang="fr-CH" sz="2800"/>
              <a:t>Chapitre 3: Les Dispositifs Médicaux</a:t>
            </a:r>
          </a:p>
          <a:p>
            <a:pPr>
              <a:lnSpc>
                <a:spcPct val="90000"/>
              </a:lnSpc>
              <a:buFontTx/>
              <a:buNone/>
            </a:pPr>
            <a:r>
              <a:rPr lang="fr-CH" sz="2800"/>
              <a:t>Art.45 Nul dispositif médical utilisé conformément à l’usage auquel il est destiné ne doit mettre en danger la santé de l’utilisateur, du consommateur, du patient ou du tiers</a:t>
            </a:r>
          </a:p>
          <a:p>
            <a:pPr>
              <a:lnSpc>
                <a:spcPct val="90000"/>
              </a:lnSpc>
              <a:buFontTx/>
              <a:buNone/>
            </a:pPr>
            <a:r>
              <a:rPr lang="fr-CH" sz="2800" b="1"/>
              <a:t>Performances et efficacité doivent pouvoir être prouvées</a:t>
            </a:r>
          </a:p>
          <a:p>
            <a:pPr>
              <a:lnSpc>
                <a:spcPct val="90000"/>
              </a:lnSpc>
              <a:buFontTx/>
              <a:buNone/>
            </a:pPr>
            <a:r>
              <a:rPr lang="fr-CH" sz="2800"/>
              <a:t>Quiconque met un dispositif médical sur le marché doit pouvoir prouver que ledit dispositif satisfait aux exigences essentielles</a:t>
            </a:r>
          </a:p>
          <a:p>
            <a:pPr>
              <a:lnSpc>
                <a:spcPct val="90000"/>
              </a:lnSpc>
              <a:buFontTx/>
              <a:buNone/>
            </a:pPr>
            <a:endParaRPr lang="fr-F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CH" b="1" dirty="0"/>
              <a:t>Aspects légaux : </a:t>
            </a:r>
            <a:r>
              <a:rPr lang="fr-CH" b="1" dirty="0" err="1"/>
              <a:t>LPTh</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56D533A2-792C-4305-85EF-53E116C1D257}" type="slidenum">
              <a:rPr lang="fr-FR"/>
              <a:pPr/>
              <a:t>17</a:t>
            </a:fld>
            <a:endParaRPr lang="fr-FR"/>
          </a:p>
        </p:txBody>
      </p:sp>
      <p:sp>
        <p:nvSpPr>
          <p:cNvPr id="60419" name="Rectangle 3"/>
          <p:cNvSpPr>
            <a:spLocks noGrp="1" noChangeArrowheads="1"/>
          </p:cNvSpPr>
          <p:nvPr>
            <p:ph sz="quarter" idx="1"/>
          </p:nvPr>
        </p:nvSpPr>
        <p:spPr>
          <a:xfrm>
            <a:off x="609600" y="1828800"/>
            <a:ext cx="7772400" cy="4114800"/>
          </a:xfrm>
        </p:spPr>
        <p:txBody>
          <a:bodyPr>
            <a:normAutofit/>
          </a:bodyPr>
          <a:lstStyle/>
          <a:p>
            <a:pPr algn="ctr">
              <a:lnSpc>
                <a:spcPct val="90000"/>
              </a:lnSpc>
              <a:buFontTx/>
              <a:buNone/>
            </a:pPr>
            <a:r>
              <a:rPr lang="fr-CH" sz="2800" dirty="0"/>
              <a:t>Chapitre 3: Les Dispositifs Médicaux</a:t>
            </a:r>
          </a:p>
          <a:p>
            <a:pPr>
              <a:lnSpc>
                <a:spcPct val="90000"/>
              </a:lnSpc>
              <a:buFontTx/>
              <a:buNone/>
            </a:pPr>
            <a:r>
              <a:rPr lang="fr-CH" sz="2000" dirty="0"/>
              <a:t>Art.45 Le Conseil Fédéral fixe les exigences auxquelles les dispositifs médicaux doivent satisfaire. Il fixe notamment:</a:t>
            </a:r>
          </a:p>
          <a:p>
            <a:pPr>
              <a:lnSpc>
                <a:spcPct val="90000"/>
              </a:lnSpc>
            </a:pPr>
            <a:r>
              <a:rPr lang="fr-CH" sz="2000" dirty="0"/>
              <a:t>Les exigences essentielles</a:t>
            </a:r>
          </a:p>
          <a:p>
            <a:pPr>
              <a:lnSpc>
                <a:spcPct val="90000"/>
              </a:lnSpc>
            </a:pPr>
            <a:r>
              <a:rPr lang="fr-CH" sz="2000" dirty="0"/>
              <a:t>Les règles de leur classification</a:t>
            </a:r>
          </a:p>
          <a:p>
            <a:pPr>
              <a:lnSpc>
                <a:spcPct val="90000"/>
              </a:lnSpc>
            </a:pPr>
            <a:r>
              <a:rPr lang="fr-CH" sz="2000" dirty="0"/>
              <a:t>Les langues dans lesquelles doivent être rédigées les informations sur le produit</a:t>
            </a:r>
          </a:p>
          <a:p>
            <a:pPr>
              <a:lnSpc>
                <a:spcPct val="90000"/>
              </a:lnSpc>
              <a:buFontTx/>
              <a:buNone/>
            </a:pPr>
            <a:r>
              <a:rPr lang="fr-CH" sz="2000" b="1" dirty="0"/>
              <a:t>L’institut désigne les normes techniques qui permettent de concrétiser les exigences essentielles, désignant autant que possible des normes harmonisées sur le plan international, toute dérogation devant être approuvée par l’autorité compétente</a:t>
            </a:r>
          </a:p>
          <a:p>
            <a:pPr>
              <a:lnSpc>
                <a:spcPct val="90000"/>
              </a:lnSpc>
            </a:pPr>
            <a:endParaRPr lang="fr-F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fr-CH" b="1" dirty="0"/>
              <a:t>Aspects légaux : </a:t>
            </a:r>
            <a:r>
              <a:rPr lang="fr-CH" b="1" dirty="0" err="1"/>
              <a:t>LPTh</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D505BA92-7B70-4341-8EEE-9A66E4F49C1C}" type="slidenum">
              <a:rPr lang="fr-FR"/>
              <a:pPr/>
              <a:t>18</a:t>
            </a:fld>
            <a:endParaRPr lang="fr-FR"/>
          </a:p>
        </p:txBody>
      </p:sp>
      <p:sp>
        <p:nvSpPr>
          <p:cNvPr id="61443" name="Rectangle 3"/>
          <p:cNvSpPr>
            <a:spLocks noGrp="1" noChangeArrowheads="1"/>
          </p:cNvSpPr>
          <p:nvPr>
            <p:ph sz="quarter" idx="1"/>
          </p:nvPr>
        </p:nvSpPr>
        <p:spPr>
          <a:xfrm>
            <a:off x="609600" y="1828800"/>
            <a:ext cx="7772400" cy="4114800"/>
          </a:xfrm>
        </p:spPr>
        <p:txBody>
          <a:bodyPr>
            <a:normAutofit/>
          </a:bodyPr>
          <a:lstStyle/>
          <a:p>
            <a:pPr algn="ctr">
              <a:buFontTx/>
              <a:buNone/>
            </a:pPr>
            <a:r>
              <a:rPr lang="fr-CH" dirty="0"/>
              <a:t>Chapitre 3: Les Dispositifs Médicaux</a:t>
            </a:r>
          </a:p>
          <a:p>
            <a:pPr algn="ctr">
              <a:buFontTx/>
              <a:buNone/>
            </a:pPr>
            <a:endParaRPr lang="fr-CH" sz="2400" dirty="0"/>
          </a:p>
          <a:p>
            <a:pPr algn="ctr">
              <a:buFontTx/>
              <a:buNone/>
            </a:pPr>
            <a:r>
              <a:rPr lang="fr-CH" sz="2400" dirty="0"/>
              <a:t>Les exigences sont fixées dans:</a:t>
            </a:r>
          </a:p>
          <a:p>
            <a:r>
              <a:rPr lang="fr-CH" sz="2400" dirty="0"/>
              <a:t>La directive 93/42/CEE du 14 juin 1993 relative aux dispositifs médicaux</a:t>
            </a:r>
          </a:p>
          <a:p>
            <a:r>
              <a:rPr lang="fr-CH" sz="2400" dirty="0"/>
              <a:t>La directive 90/835/CEE du 20 juin 1990 relative aux dispositifs médicaux implantables </a:t>
            </a:r>
            <a:r>
              <a:rPr lang="fr-CH" sz="2400" dirty="0" smtClean="0"/>
              <a:t>actifs</a:t>
            </a:r>
          </a:p>
          <a:p>
            <a:endParaRPr lang="fr-CH" sz="2400" dirty="0" smtClean="0"/>
          </a:p>
          <a:p>
            <a:pPr algn="ctr">
              <a:buNone/>
            </a:pPr>
            <a:r>
              <a:rPr lang="fr-CH" b="1" dirty="0" smtClean="0"/>
              <a:t>Directive amendée par la 2007/47/CE</a:t>
            </a:r>
            <a:endParaRPr lang="fr-F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fr-CH" b="1" dirty="0"/>
              <a:t>Aspects légaux : </a:t>
            </a:r>
            <a:r>
              <a:rPr lang="fr-CH" b="1" dirty="0" err="1"/>
              <a:t>LPTh</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39B7A61F-1DE2-4142-A7AB-D9852D37F1CE}" type="slidenum">
              <a:rPr lang="fr-FR"/>
              <a:pPr/>
              <a:t>19</a:t>
            </a:fld>
            <a:endParaRPr lang="fr-FR"/>
          </a:p>
        </p:txBody>
      </p:sp>
      <p:sp>
        <p:nvSpPr>
          <p:cNvPr id="67587" name="Rectangle 3"/>
          <p:cNvSpPr>
            <a:spLocks noGrp="1" noChangeArrowheads="1"/>
          </p:cNvSpPr>
          <p:nvPr>
            <p:ph sz="quarter" idx="1"/>
          </p:nvPr>
        </p:nvSpPr>
        <p:spPr/>
        <p:txBody>
          <a:bodyPr>
            <a:normAutofit lnSpcReduction="10000"/>
          </a:bodyPr>
          <a:lstStyle/>
          <a:p>
            <a:pPr>
              <a:buFontTx/>
              <a:buNone/>
            </a:pPr>
            <a:r>
              <a:rPr lang="fr-CH" sz="2400" b="1" dirty="0"/>
              <a:t>Art. 49 Obligation d’assurer la maintenance</a:t>
            </a:r>
          </a:p>
          <a:p>
            <a:pPr>
              <a:buFontTx/>
              <a:buNone/>
            </a:pPr>
            <a:r>
              <a:rPr lang="fr-CH" sz="2400" b="1" dirty="0"/>
              <a:t>Quiconque utilise un dispositif médical à titre professionnel ou l’applique sur autrui est tenu de prendre toutes </a:t>
            </a:r>
            <a:r>
              <a:rPr lang="fr-CH" sz="2400" b="1" u="sng" dirty="0"/>
              <a:t>les mesures d’entretien qui sont nécessaires pour maintenir les performances et la sécurité du dispositif médical</a:t>
            </a:r>
          </a:p>
          <a:p>
            <a:pPr>
              <a:buFontTx/>
              <a:buNone/>
            </a:pPr>
            <a:r>
              <a:rPr lang="fr-CH" sz="2400" dirty="0"/>
              <a:t>Le conseil fédéral peut prescrire la manière de faire et peut régler la procédure apportant la preuve que l’obligation d’assurer la maintenance et les exigences y relatives ont été remplies, et </a:t>
            </a:r>
            <a:r>
              <a:rPr lang="fr-CH" sz="2400" u="sng" dirty="0"/>
              <a:t>peut lier la maintenance à des exigences en matière de qualifications professionnelles</a:t>
            </a:r>
            <a:endParaRPr lang="fr-FR" sz="2400"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b="1" dirty="0" smtClean="0"/>
              <a:t>Points abordés</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371FC74A-94B5-43EE-BACE-74C2CD6C7201}" type="slidenum">
              <a:rPr lang="fr-FR"/>
              <a:pPr/>
              <a:t>2</a:t>
            </a:fld>
            <a:endParaRPr lang="fr-FR"/>
          </a:p>
        </p:txBody>
      </p:sp>
      <p:sp>
        <p:nvSpPr>
          <p:cNvPr id="30723" name="Rectangle 3"/>
          <p:cNvSpPr>
            <a:spLocks noGrp="1" noChangeArrowheads="1"/>
          </p:cNvSpPr>
          <p:nvPr>
            <p:ph sz="quarter" idx="1"/>
          </p:nvPr>
        </p:nvSpPr>
        <p:spPr/>
        <p:txBody>
          <a:bodyPr/>
          <a:lstStyle/>
          <a:p>
            <a:endParaRPr lang="fr-CH" dirty="0" smtClean="0"/>
          </a:p>
          <a:p>
            <a:r>
              <a:rPr lang="fr-CH" sz="2800" b="1" dirty="0" smtClean="0"/>
              <a:t>Aspect légal et réglementaire</a:t>
            </a:r>
            <a:endParaRPr lang="fr-CH" sz="2800" b="1" dirty="0"/>
          </a:p>
          <a:p>
            <a:r>
              <a:rPr lang="fr-CH" sz="2800" b="1" dirty="0" smtClean="0"/>
              <a:t>Le Niveau d’Assurance de Stérilité </a:t>
            </a:r>
            <a:endParaRPr lang="fr-CH" sz="2800" b="1" dirty="0"/>
          </a:p>
          <a:p>
            <a:r>
              <a:rPr lang="fr-CH" sz="2800" b="1" dirty="0" smtClean="0"/>
              <a:t>Classification du retraitement selon les risques</a:t>
            </a:r>
            <a:endParaRPr lang="fr-CH" sz="2800" b="1" dirty="0"/>
          </a:p>
          <a:p>
            <a:r>
              <a:rPr lang="fr-CH" sz="2800" b="1" dirty="0" smtClean="0"/>
              <a:t>Notions de validation</a:t>
            </a:r>
          </a:p>
          <a:p>
            <a:r>
              <a:rPr lang="fr-CH" sz="2800" b="1" dirty="0" smtClean="0"/>
              <a:t>Les contrôles</a:t>
            </a:r>
          </a:p>
          <a:p>
            <a:r>
              <a:rPr lang="fr-CH" sz="2800" b="1" dirty="0" smtClean="0"/>
              <a:t>Les locaux</a:t>
            </a:r>
          </a:p>
          <a:p>
            <a:r>
              <a:rPr lang="fr-CH" sz="2800" b="1" dirty="0" smtClean="0"/>
              <a:t>Et l’endoscopie…</a:t>
            </a:r>
            <a:endParaRPr lang="fr-FR"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fr-CH" b="1" dirty="0"/>
              <a:t>Aspects légaux : </a:t>
            </a:r>
            <a:r>
              <a:rPr lang="fr-CH" b="1" dirty="0" err="1"/>
              <a:t>LPTh</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39B7A61F-1DE2-4142-A7AB-D9852D37F1CE}" type="slidenum">
              <a:rPr lang="fr-FR"/>
              <a:pPr/>
              <a:t>20</a:t>
            </a:fld>
            <a:endParaRPr lang="fr-FR"/>
          </a:p>
        </p:txBody>
      </p:sp>
      <p:sp>
        <p:nvSpPr>
          <p:cNvPr id="67587" name="Rectangle 3"/>
          <p:cNvSpPr>
            <a:spLocks noGrp="1" noChangeArrowheads="1"/>
          </p:cNvSpPr>
          <p:nvPr>
            <p:ph sz="quarter" idx="1"/>
          </p:nvPr>
        </p:nvSpPr>
        <p:spPr/>
        <p:txBody>
          <a:bodyPr/>
          <a:lstStyle/>
          <a:p>
            <a:pPr eaLnBrk="1" hangingPunct="1"/>
            <a:r>
              <a:rPr lang="fr-CH" sz="2000" b="1" dirty="0" smtClean="0"/>
              <a:t>Art.86 Délits</a:t>
            </a:r>
          </a:p>
          <a:p>
            <a:pPr lvl="1" eaLnBrk="1" hangingPunct="1"/>
            <a:r>
              <a:rPr lang="fr-CH" dirty="0" smtClean="0"/>
              <a:t>« Est passible de l’emprisonnement ou d’une amende de 200.000 au plus, ….</a:t>
            </a:r>
          </a:p>
          <a:p>
            <a:pPr lvl="1" eaLnBrk="1" hangingPunct="1"/>
            <a:r>
              <a:rPr lang="fr-CH" dirty="0" smtClean="0"/>
              <a:t>Quiconque met intentionnellement en danger la santé des êtres humains »</a:t>
            </a:r>
          </a:p>
          <a:p>
            <a:pPr lvl="1" eaLnBrk="1" hangingPunct="1">
              <a:buNone/>
            </a:pPr>
            <a:endParaRPr lang="fr-CH" dirty="0" smtClean="0"/>
          </a:p>
          <a:p>
            <a:pPr lvl="2" eaLnBrk="1" hangingPunct="1"/>
            <a:r>
              <a:rPr lang="fr-CH" sz="2800" b="1" dirty="0" smtClean="0"/>
              <a:t>Néglige son devoir de diligence </a:t>
            </a:r>
          </a:p>
          <a:p>
            <a:pPr lvl="2" eaLnBrk="1" hangingPunct="1"/>
            <a:r>
              <a:rPr lang="fr-CH" sz="2800" b="1" dirty="0" smtClean="0"/>
              <a:t>Néglige son obligation d’assurer la maintenance </a:t>
            </a:r>
            <a:endParaRPr lang="de-CH" sz="2800" b="1" dirty="0" smtClean="0"/>
          </a:p>
          <a:p>
            <a:pPr>
              <a:buFontTx/>
              <a:buNone/>
            </a:pPr>
            <a:endParaRPr lang="fr-FR"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158FB799-5FA8-4293-A5A8-AF7B4AF69D40}" type="slidenum">
              <a:rPr lang="fr-FR"/>
              <a:pPr/>
              <a:t>21</a:t>
            </a:fld>
            <a:endParaRPr lang="fr-FR"/>
          </a:p>
        </p:txBody>
      </p:sp>
      <p:sp>
        <p:nvSpPr>
          <p:cNvPr id="70659" name="Rectangle 3"/>
          <p:cNvSpPr>
            <a:spLocks noGrp="1" noChangeArrowheads="1"/>
          </p:cNvSpPr>
          <p:nvPr>
            <p:ph sz="quarter" idx="1"/>
          </p:nvPr>
        </p:nvSpPr>
        <p:spPr/>
        <p:txBody>
          <a:bodyPr/>
          <a:lstStyle/>
          <a:p>
            <a:pPr algn="ctr">
              <a:buFontTx/>
              <a:buNone/>
            </a:pPr>
            <a:endParaRPr lang="fr-CH" dirty="0" smtClean="0"/>
          </a:p>
          <a:p>
            <a:pPr algn="ctr">
              <a:buFontTx/>
              <a:buNone/>
            </a:pPr>
            <a:r>
              <a:rPr lang="fr-CH" dirty="0" smtClean="0"/>
              <a:t>Ordonnance </a:t>
            </a:r>
            <a:r>
              <a:rPr lang="fr-CH" dirty="0"/>
              <a:t>sur les dispositifs médicaux du 17 octobre 2001</a:t>
            </a:r>
          </a:p>
          <a:p>
            <a:pPr algn="ctr">
              <a:buFontTx/>
              <a:buNone/>
            </a:pPr>
            <a:r>
              <a:rPr lang="fr-CH" dirty="0"/>
              <a:t>Premier </a:t>
            </a:r>
            <a:r>
              <a:rPr lang="fr-CH" i="1" dirty="0"/>
              <a:t>paquet</a:t>
            </a:r>
            <a:r>
              <a:rPr lang="fr-CH" dirty="0"/>
              <a:t> des ordonnances d’application de la </a:t>
            </a:r>
            <a:r>
              <a:rPr lang="fr-CH" dirty="0" err="1"/>
              <a:t>LPTh</a:t>
            </a:r>
            <a:r>
              <a:rPr lang="fr-CH" dirty="0"/>
              <a:t> accepté et mis en vigueur le 1er janvier </a:t>
            </a:r>
            <a:r>
              <a:rPr lang="fr-CH" dirty="0" smtClean="0"/>
              <a:t>2002</a:t>
            </a:r>
          </a:p>
          <a:p>
            <a:pPr algn="ctr">
              <a:buFontTx/>
              <a:buNone/>
            </a:pPr>
            <a:endParaRPr lang="fr-CH" dirty="0"/>
          </a:p>
          <a:p>
            <a:pPr algn="ctr">
              <a:buFontTx/>
              <a:buNone/>
            </a:pPr>
            <a:r>
              <a:rPr lang="fr-CH" b="1" u="sng" dirty="0">
                <a:solidFill>
                  <a:schemeClr val="accent1"/>
                </a:solidFill>
              </a:rPr>
              <a:t>Nouvelle </a:t>
            </a:r>
            <a:r>
              <a:rPr lang="fr-CH" b="1" u="sng" dirty="0" err="1">
                <a:solidFill>
                  <a:schemeClr val="accent1"/>
                </a:solidFill>
              </a:rPr>
              <a:t>Odim</a:t>
            </a:r>
            <a:r>
              <a:rPr lang="fr-CH" b="1" u="sng" dirty="0">
                <a:solidFill>
                  <a:schemeClr val="accent1"/>
                </a:solidFill>
              </a:rPr>
              <a:t> le 20 mars 2010</a:t>
            </a:r>
          </a:p>
          <a:p>
            <a:pPr>
              <a:buFontTx/>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8" name="Espace réservé du pied de page 3"/>
          <p:cNvSpPr>
            <a:spLocks noGrp="1"/>
          </p:cNvSpPr>
          <p:nvPr>
            <p:ph type="ftr" sz="quarter" idx="11"/>
          </p:nvPr>
        </p:nvSpPr>
        <p:spPr/>
        <p:txBody>
          <a:bodyPr/>
          <a:lstStyle/>
          <a:p>
            <a:r>
              <a:rPr lang="fr-CH" smtClean="0"/>
              <a:t>H.Ney 05.02.2013</a:t>
            </a:r>
            <a:endParaRPr lang="fr-FR"/>
          </a:p>
        </p:txBody>
      </p:sp>
      <p:sp>
        <p:nvSpPr>
          <p:cNvPr id="9" name="Espace réservé du numéro de diapositive 4"/>
          <p:cNvSpPr>
            <a:spLocks noGrp="1"/>
          </p:cNvSpPr>
          <p:nvPr>
            <p:ph type="sldNum" sz="quarter" idx="12"/>
          </p:nvPr>
        </p:nvSpPr>
        <p:spPr/>
        <p:txBody>
          <a:bodyPr/>
          <a:lstStyle/>
          <a:p>
            <a:fld id="{E082EFE4-8D12-4B1D-A549-63CAACB65F97}" type="slidenum">
              <a:rPr lang="fr-FR"/>
              <a:pPr/>
              <a:t>22</a:t>
            </a:fld>
            <a:endParaRPr lang="fr-FR"/>
          </a:p>
        </p:txBody>
      </p:sp>
      <p:sp>
        <p:nvSpPr>
          <p:cNvPr id="71684" name="AutoShape 4"/>
          <p:cNvSpPr>
            <a:spLocks noChangeArrowheads="1"/>
          </p:cNvSpPr>
          <p:nvPr/>
        </p:nvSpPr>
        <p:spPr bwMode="auto">
          <a:xfrm>
            <a:off x="2971800" y="3505200"/>
            <a:ext cx="3581400" cy="19050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p:spPr>
        <p:txBody>
          <a:bodyPr wrap="none" anchor="ctr"/>
          <a:lstStyle/>
          <a:p>
            <a:pPr algn="ctr"/>
            <a:endParaRPr lang="fr-FR" b="1" dirty="0"/>
          </a:p>
        </p:txBody>
      </p:sp>
      <p:sp>
        <p:nvSpPr>
          <p:cNvPr id="71685" name="Text Box 5"/>
          <p:cNvSpPr txBox="1">
            <a:spLocks noChangeArrowheads="1"/>
          </p:cNvSpPr>
          <p:nvPr/>
        </p:nvSpPr>
        <p:spPr bwMode="auto">
          <a:xfrm>
            <a:off x="0" y="4191000"/>
            <a:ext cx="3152775" cy="1920875"/>
          </a:xfrm>
          <a:prstGeom prst="rect">
            <a:avLst/>
          </a:prstGeom>
          <a:noFill/>
          <a:ln w="9525">
            <a:noFill/>
            <a:miter lim="800000"/>
            <a:headEnd/>
            <a:tailEnd/>
          </a:ln>
          <a:effectLst/>
        </p:spPr>
        <p:txBody>
          <a:bodyPr wrap="none">
            <a:spAutoFit/>
          </a:bodyPr>
          <a:lstStyle/>
          <a:p>
            <a:pPr algn="ctr"/>
            <a:r>
              <a:rPr lang="fr-CH"/>
              <a:t>Swissmedic</a:t>
            </a:r>
          </a:p>
          <a:p>
            <a:pPr algn="ctr"/>
            <a:r>
              <a:rPr lang="fr-CH" sz="2400"/>
              <a:t>Institut Suisse des </a:t>
            </a:r>
          </a:p>
          <a:p>
            <a:pPr algn="ctr"/>
            <a:r>
              <a:rPr lang="fr-CH" sz="2400"/>
              <a:t>Produits Thérapeutiques</a:t>
            </a:r>
          </a:p>
          <a:p>
            <a:pPr algn="ctr"/>
            <a:endParaRPr lang="fr-FR"/>
          </a:p>
        </p:txBody>
      </p:sp>
      <p:sp>
        <p:nvSpPr>
          <p:cNvPr id="71686" name="Text Box 6"/>
          <p:cNvSpPr txBox="1">
            <a:spLocks noChangeArrowheads="1"/>
          </p:cNvSpPr>
          <p:nvPr/>
        </p:nvSpPr>
        <p:spPr bwMode="auto">
          <a:xfrm>
            <a:off x="914400" y="1981200"/>
            <a:ext cx="7212013" cy="1371600"/>
          </a:xfrm>
          <a:prstGeom prst="rect">
            <a:avLst/>
          </a:prstGeom>
          <a:noFill/>
          <a:ln w="9525">
            <a:noFill/>
            <a:miter lim="800000"/>
            <a:headEnd/>
            <a:tailEnd/>
          </a:ln>
          <a:effectLst/>
        </p:spPr>
        <p:txBody>
          <a:bodyPr wrap="none">
            <a:spAutoFit/>
          </a:bodyPr>
          <a:lstStyle/>
          <a:p>
            <a:pPr algn="ctr"/>
            <a:r>
              <a:rPr lang="fr-CH"/>
              <a:t>Vides juridiques comblés</a:t>
            </a:r>
          </a:p>
          <a:p>
            <a:pPr algn="ctr"/>
            <a:r>
              <a:rPr lang="fr-CH" sz="2400"/>
              <a:t>Produits de diagnostic in vitro</a:t>
            </a:r>
          </a:p>
          <a:p>
            <a:pPr algn="ctr"/>
            <a:r>
              <a:rPr lang="fr-CH" sz="2400"/>
              <a:t>Dispositifs contenant des composantes d’origine humaine</a:t>
            </a:r>
            <a:endParaRPr lang="fr-FR" sz="2400"/>
          </a:p>
        </p:txBody>
      </p:sp>
      <p:sp>
        <p:nvSpPr>
          <p:cNvPr id="71687" name="Text Box 7"/>
          <p:cNvSpPr txBox="1">
            <a:spLocks noChangeArrowheads="1"/>
          </p:cNvSpPr>
          <p:nvPr/>
        </p:nvSpPr>
        <p:spPr bwMode="auto">
          <a:xfrm>
            <a:off x="6216650" y="3838575"/>
            <a:ext cx="2927350" cy="3019425"/>
          </a:xfrm>
          <a:prstGeom prst="rect">
            <a:avLst/>
          </a:prstGeom>
          <a:noFill/>
          <a:ln w="9525">
            <a:noFill/>
            <a:miter lim="800000"/>
            <a:headEnd/>
            <a:tailEnd/>
          </a:ln>
          <a:effectLst/>
        </p:spPr>
        <p:txBody>
          <a:bodyPr wrap="none">
            <a:spAutoFit/>
          </a:bodyPr>
          <a:lstStyle/>
          <a:p>
            <a:pPr algn="ctr"/>
            <a:r>
              <a:rPr lang="fr-CH"/>
              <a:t>Dispositions</a:t>
            </a:r>
          </a:p>
          <a:p>
            <a:pPr algn="ctr"/>
            <a:r>
              <a:rPr lang="fr-CH"/>
              <a:t>Pour</a:t>
            </a:r>
          </a:p>
          <a:p>
            <a:pPr algn="ctr"/>
            <a:r>
              <a:rPr lang="fr-CH"/>
              <a:t> les utilisateurs</a:t>
            </a:r>
          </a:p>
          <a:p>
            <a:pPr algn="ctr"/>
            <a:r>
              <a:rPr lang="fr-CH" sz="2400"/>
              <a:t>Maintenance</a:t>
            </a:r>
          </a:p>
          <a:p>
            <a:pPr algn="ctr"/>
            <a:r>
              <a:rPr lang="fr-CH" sz="2400"/>
              <a:t>Matériovigilance</a:t>
            </a:r>
          </a:p>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8" name="Espace réservé du pied de page 3"/>
          <p:cNvSpPr>
            <a:spLocks noGrp="1"/>
          </p:cNvSpPr>
          <p:nvPr>
            <p:ph type="ftr" sz="quarter" idx="11"/>
          </p:nvPr>
        </p:nvSpPr>
        <p:spPr/>
        <p:txBody>
          <a:bodyPr/>
          <a:lstStyle/>
          <a:p>
            <a:r>
              <a:rPr lang="fr-CH" smtClean="0"/>
              <a:t>H.Ney 05.02.2013</a:t>
            </a:r>
            <a:endParaRPr lang="fr-FR"/>
          </a:p>
        </p:txBody>
      </p:sp>
      <p:sp>
        <p:nvSpPr>
          <p:cNvPr id="9" name="Espace réservé du numéro de diapositive 4"/>
          <p:cNvSpPr>
            <a:spLocks noGrp="1"/>
          </p:cNvSpPr>
          <p:nvPr>
            <p:ph type="sldNum" sz="quarter" idx="12"/>
          </p:nvPr>
        </p:nvSpPr>
        <p:spPr/>
        <p:txBody>
          <a:bodyPr/>
          <a:lstStyle/>
          <a:p>
            <a:fld id="{E0D84F6C-E6B2-4996-9339-6B92849F7880}" type="slidenum">
              <a:rPr lang="fr-FR"/>
              <a:pPr/>
              <a:t>23</a:t>
            </a:fld>
            <a:endParaRPr lang="fr-FR"/>
          </a:p>
        </p:txBody>
      </p:sp>
      <p:sp>
        <p:nvSpPr>
          <p:cNvPr id="73731" name="AutoShape 3"/>
          <p:cNvSpPr>
            <a:spLocks noChangeArrowheads="1"/>
          </p:cNvSpPr>
          <p:nvPr/>
        </p:nvSpPr>
        <p:spPr bwMode="auto">
          <a:xfrm>
            <a:off x="2971800" y="3048000"/>
            <a:ext cx="3581400" cy="330517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p:spPr>
        <p:txBody>
          <a:bodyPr anchor="ctr">
            <a:spAutoFit/>
          </a:bodyPr>
          <a:lstStyle/>
          <a:p>
            <a:pPr algn="ctr"/>
            <a:r>
              <a:rPr lang="fr-CH" sz="2400" b="1"/>
              <a:t>Transposition</a:t>
            </a:r>
          </a:p>
          <a:p>
            <a:pPr algn="ctr"/>
            <a:r>
              <a:rPr lang="fr-CH" sz="2400" b="1"/>
              <a:t>Dans le droit Suisse</a:t>
            </a:r>
            <a:r>
              <a:rPr lang="fr-CH" b="1"/>
              <a:t> </a:t>
            </a:r>
            <a:endParaRPr lang="fr-FR" b="1"/>
          </a:p>
        </p:txBody>
      </p:sp>
      <p:sp>
        <p:nvSpPr>
          <p:cNvPr id="73732" name="Text Box 4"/>
          <p:cNvSpPr txBox="1">
            <a:spLocks noChangeArrowheads="1"/>
          </p:cNvSpPr>
          <p:nvPr/>
        </p:nvSpPr>
        <p:spPr bwMode="auto">
          <a:xfrm>
            <a:off x="373063" y="4191000"/>
            <a:ext cx="2406650" cy="2838450"/>
          </a:xfrm>
          <a:prstGeom prst="rect">
            <a:avLst/>
          </a:prstGeom>
          <a:noFill/>
          <a:ln w="9525">
            <a:noFill/>
            <a:miter lim="800000"/>
            <a:headEnd/>
            <a:tailEnd/>
          </a:ln>
          <a:effectLst/>
        </p:spPr>
        <p:txBody>
          <a:bodyPr wrap="none">
            <a:spAutoFit/>
          </a:bodyPr>
          <a:lstStyle/>
          <a:p>
            <a:pPr algn="ctr"/>
            <a:r>
              <a:rPr lang="fr-CH"/>
              <a:t>Qualité et</a:t>
            </a:r>
          </a:p>
          <a:p>
            <a:pPr algn="ctr"/>
            <a:r>
              <a:rPr lang="fr-CH"/>
              <a:t>Sécurité des</a:t>
            </a:r>
          </a:p>
          <a:p>
            <a:pPr algn="ctr"/>
            <a:r>
              <a:rPr lang="fr-CH"/>
              <a:t>Dispositifs</a:t>
            </a:r>
          </a:p>
          <a:p>
            <a:pPr algn="ctr"/>
            <a:r>
              <a:rPr lang="fr-CH"/>
              <a:t>Médicaux</a:t>
            </a:r>
            <a:endParaRPr lang="fr-CH" sz="2400"/>
          </a:p>
          <a:p>
            <a:pPr algn="ctr"/>
            <a:endParaRPr lang="fr-FR"/>
          </a:p>
        </p:txBody>
      </p:sp>
      <p:sp>
        <p:nvSpPr>
          <p:cNvPr id="73733" name="Text Box 5"/>
          <p:cNvSpPr txBox="1">
            <a:spLocks noChangeArrowheads="1"/>
          </p:cNvSpPr>
          <p:nvPr/>
        </p:nvSpPr>
        <p:spPr bwMode="auto">
          <a:xfrm>
            <a:off x="1981200" y="1676400"/>
            <a:ext cx="5276850" cy="1250950"/>
          </a:xfrm>
          <a:prstGeom prst="rect">
            <a:avLst/>
          </a:prstGeom>
          <a:noFill/>
          <a:ln w="9525">
            <a:noFill/>
            <a:miter lim="800000"/>
            <a:headEnd/>
            <a:tailEnd/>
          </a:ln>
          <a:effectLst/>
        </p:spPr>
        <p:txBody>
          <a:bodyPr wrap="none">
            <a:spAutoFit/>
          </a:bodyPr>
          <a:lstStyle/>
          <a:p>
            <a:pPr algn="ctr"/>
            <a:r>
              <a:rPr lang="fr-CH"/>
              <a:t>Evaluation de la conformité</a:t>
            </a:r>
          </a:p>
          <a:p>
            <a:pPr algn="ctr"/>
            <a:r>
              <a:rPr lang="fr-CH" sz="2000"/>
              <a:t>Procédures européennes standards permettant </a:t>
            </a:r>
          </a:p>
          <a:p>
            <a:pPr algn="ctr"/>
            <a:r>
              <a:rPr lang="fr-CH" sz="2000"/>
              <a:t>Le marquage CE ou MD des dispositifs médicaux</a:t>
            </a:r>
            <a:endParaRPr lang="fr-FR" sz="2000"/>
          </a:p>
        </p:txBody>
      </p:sp>
      <p:sp>
        <p:nvSpPr>
          <p:cNvPr id="73734" name="Text Box 6"/>
          <p:cNvSpPr txBox="1">
            <a:spLocks noChangeArrowheads="1"/>
          </p:cNvSpPr>
          <p:nvPr/>
        </p:nvSpPr>
        <p:spPr bwMode="auto">
          <a:xfrm>
            <a:off x="6629400" y="4114800"/>
            <a:ext cx="2330450" cy="2289175"/>
          </a:xfrm>
          <a:prstGeom prst="rect">
            <a:avLst/>
          </a:prstGeom>
          <a:noFill/>
          <a:ln w="9525">
            <a:noFill/>
            <a:miter lim="800000"/>
            <a:headEnd/>
            <a:tailEnd/>
          </a:ln>
          <a:effectLst/>
        </p:spPr>
        <p:txBody>
          <a:bodyPr wrap="none">
            <a:spAutoFit/>
          </a:bodyPr>
          <a:lstStyle/>
          <a:p>
            <a:pPr algn="ctr"/>
            <a:r>
              <a:rPr lang="fr-CH"/>
              <a:t>Concept de</a:t>
            </a:r>
          </a:p>
          <a:p>
            <a:pPr algn="ctr"/>
            <a:r>
              <a:rPr lang="fr-CH"/>
              <a:t>« New and </a:t>
            </a:r>
          </a:p>
          <a:p>
            <a:pPr algn="ctr"/>
            <a:r>
              <a:rPr lang="fr-CH"/>
              <a:t>Global</a:t>
            </a:r>
          </a:p>
          <a:p>
            <a:pPr algn="ctr"/>
            <a:r>
              <a:rPr lang="fr-CH"/>
              <a:t>Approach »</a:t>
            </a: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90D67BED-6559-4CE9-9B3C-76B4FA15111E}" type="slidenum">
              <a:rPr lang="fr-FR"/>
              <a:pPr/>
              <a:t>24</a:t>
            </a:fld>
            <a:endParaRPr lang="fr-FR"/>
          </a:p>
        </p:txBody>
      </p:sp>
      <p:sp>
        <p:nvSpPr>
          <p:cNvPr id="72707" name="Rectangle 3"/>
          <p:cNvSpPr>
            <a:spLocks noGrp="1" noChangeArrowheads="1"/>
          </p:cNvSpPr>
          <p:nvPr>
            <p:ph sz="quarter" idx="1"/>
          </p:nvPr>
        </p:nvSpPr>
        <p:spPr/>
        <p:txBody>
          <a:bodyPr>
            <a:normAutofit/>
          </a:bodyPr>
          <a:lstStyle/>
          <a:p>
            <a:pPr algn="ctr">
              <a:lnSpc>
                <a:spcPct val="90000"/>
              </a:lnSpc>
              <a:buFontTx/>
              <a:buNone/>
            </a:pPr>
            <a:r>
              <a:rPr lang="fr-CH" sz="2800" b="1" dirty="0"/>
              <a:t>Le marquage </a:t>
            </a:r>
            <a:r>
              <a:rPr lang="fr-CH" sz="2800" b="1" dirty="0" smtClean="0"/>
              <a:t>CE (</a:t>
            </a:r>
            <a:r>
              <a:rPr lang="fr-CH" sz="2800" b="1" dirty="0" err="1" smtClean="0"/>
              <a:t>Orec</a:t>
            </a:r>
            <a:r>
              <a:rPr lang="fr-CH" sz="2800" b="1" dirty="0" smtClean="0"/>
              <a:t>-</a:t>
            </a:r>
            <a:r>
              <a:rPr lang="fr-CH" sz="2800" b="1" dirty="0" err="1" smtClean="0"/>
              <a:t>wxyz</a:t>
            </a:r>
            <a:r>
              <a:rPr lang="fr-CH" sz="2800" b="1" dirty="0" smtClean="0"/>
              <a:t>)</a:t>
            </a:r>
            <a:endParaRPr lang="fr-CH" sz="2800" b="1" dirty="0"/>
          </a:p>
          <a:p>
            <a:pPr>
              <a:lnSpc>
                <a:spcPct val="90000"/>
              </a:lnSpc>
            </a:pPr>
            <a:r>
              <a:rPr lang="fr-CH" sz="2800" dirty="0"/>
              <a:t>Passeport pour la libre circulation des produits en Europe</a:t>
            </a:r>
          </a:p>
          <a:p>
            <a:pPr>
              <a:lnSpc>
                <a:spcPct val="90000"/>
              </a:lnSpc>
            </a:pPr>
            <a:r>
              <a:rPr lang="fr-CH" sz="2800" dirty="0"/>
              <a:t>Marquage administratif</a:t>
            </a:r>
          </a:p>
          <a:p>
            <a:pPr>
              <a:lnSpc>
                <a:spcPct val="90000"/>
              </a:lnSpc>
            </a:pPr>
            <a:r>
              <a:rPr lang="fr-CH" sz="2800" dirty="0"/>
              <a:t>Conformité avec les exigences essentielles, procédures d’évaluation de la conformité selon les risques et les produits</a:t>
            </a:r>
          </a:p>
          <a:p>
            <a:pPr>
              <a:lnSpc>
                <a:spcPct val="90000"/>
              </a:lnSpc>
            </a:pPr>
            <a:r>
              <a:rPr lang="fr-CH" sz="2800" dirty="0"/>
              <a:t>Sur plusieurs types de produits: dispositifs médicaux, appareils électriques, jouets, </a:t>
            </a:r>
            <a:r>
              <a:rPr lang="fr-CH" sz="2800" dirty="0" err="1"/>
              <a:t>etc</a:t>
            </a:r>
            <a:r>
              <a:rPr lang="fr-CH" sz="2800" dirty="0"/>
              <a:t>….</a:t>
            </a:r>
            <a:endParaRPr lang="fr-F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b="1" dirty="0" smtClean="0"/>
              <a:t>Directive européenne 93/42/CEE amendée 2007/47/CE</a:t>
            </a:r>
            <a:endParaRPr lang="fr-CH" b="1" dirty="0"/>
          </a:p>
        </p:txBody>
      </p:sp>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25</a:t>
            </a:fld>
            <a:endParaRPr lang="fr-FR"/>
          </a:p>
        </p:txBody>
      </p:sp>
      <p:sp>
        <p:nvSpPr>
          <p:cNvPr id="5" name="Espace réservé du contenu 4"/>
          <p:cNvSpPr>
            <a:spLocks noGrp="1"/>
          </p:cNvSpPr>
          <p:nvPr>
            <p:ph sz="quarter" idx="1"/>
          </p:nvPr>
        </p:nvSpPr>
        <p:spPr/>
        <p:txBody>
          <a:bodyPr/>
          <a:lstStyle/>
          <a:p>
            <a:pPr>
              <a:lnSpc>
                <a:spcPct val="90000"/>
              </a:lnSpc>
            </a:pPr>
            <a:r>
              <a:rPr lang="fr-CH" sz="2400" dirty="0" smtClean="0"/>
              <a:t>Les dispositifs délivrés à l’état stérile doivent être conçus, fabriqués et conditionnés dans un emballage non réutilisable et/ou selon des procédures appropriées de façon à ce qu’ils soient stériles lors de leur mise sur le marché et qu’ils le demeurent dans les conditions prévues de stockage et de transport, jusqu’à ce que la protection assurant la stérilisation soit endommagée ou ouverte.</a:t>
            </a:r>
          </a:p>
          <a:p>
            <a:pPr>
              <a:lnSpc>
                <a:spcPct val="90000"/>
              </a:lnSpc>
              <a:buNone/>
            </a:pPr>
            <a:endParaRPr lang="fr-CH" sz="2400" dirty="0" smtClean="0"/>
          </a:p>
          <a:p>
            <a:pPr>
              <a:lnSpc>
                <a:spcPct val="90000"/>
              </a:lnSpc>
            </a:pPr>
            <a:r>
              <a:rPr lang="fr-CH" sz="2400" u="sng" dirty="0" smtClean="0"/>
              <a:t>Les dispositifs qui sont délivrés en l’état stérile doivent avoir été fabriqués et stérilisés selon une méthode appropriée et validée</a:t>
            </a:r>
          </a:p>
          <a:p>
            <a:endParaRPr lang="fr-C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CH" sz="2400" b="1" dirty="0">
                <a:solidFill>
                  <a:schemeClr val="accent1"/>
                </a:solidFill>
              </a:rPr>
              <a:t> </a:t>
            </a:r>
            <a:r>
              <a:rPr lang="fr-FR" sz="2400" b="1" dirty="0">
                <a:solidFill>
                  <a:schemeClr val="tx2">
                    <a:lumMod val="50000"/>
                  </a:schemeClr>
                </a:solidFill>
              </a:rPr>
              <a:t>Ordonnance sur les dispositifs médicaux (</a:t>
            </a:r>
            <a:r>
              <a:rPr lang="fr-FR" sz="2400" b="1" dirty="0" err="1">
                <a:solidFill>
                  <a:schemeClr val="tx2">
                    <a:lumMod val="50000"/>
                  </a:schemeClr>
                </a:solidFill>
              </a:rPr>
              <a:t>ODim</a:t>
            </a:r>
            <a:r>
              <a:rPr lang="fr-FR" sz="2400" b="1" dirty="0">
                <a:solidFill>
                  <a:schemeClr val="tx2">
                    <a:lumMod val="50000"/>
                  </a:schemeClr>
                </a:solidFill>
              </a:rPr>
              <a:t>) Modification du 24 mars 2010</a:t>
            </a: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E2BBA6BE-2D96-42E1-AC4B-D806FD7BD144}" type="slidenum">
              <a:rPr lang="fr-FR"/>
              <a:pPr/>
              <a:t>26</a:t>
            </a:fld>
            <a:endParaRPr lang="fr-FR"/>
          </a:p>
        </p:txBody>
      </p:sp>
      <p:sp>
        <p:nvSpPr>
          <p:cNvPr id="5123" name="Rectangle 3"/>
          <p:cNvSpPr>
            <a:spLocks noGrp="1" noChangeArrowheads="1"/>
          </p:cNvSpPr>
          <p:nvPr>
            <p:ph sz="quarter" idx="1"/>
          </p:nvPr>
        </p:nvSpPr>
        <p:spPr>
          <a:xfrm>
            <a:off x="457200" y="1600200"/>
            <a:ext cx="8229600" cy="4852988"/>
          </a:xfrm>
        </p:spPr>
        <p:txBody>
          <a:bodyPr>
            <a:normAutofit/>
          </a:bodyPr>
          <a:lstStyle/>
          <a:p>
            <a:pPr>
              <a:lnSpc>
                <a:spcPct val="80000"/>
              </a:lnSpc>
              <a:buFontTx/>
              <a:buNone/>
            </a:pPr>
            <a:endParaRPr lang="fr-FR" sz="1000" b="1" dirty="0"/>
          </a:p>
          <a:p>
            <a:pPr>
              <a:lnSpc>
                <a:spcPct val="80000"/>
              </a:lnSpc>
              <a:buFontTx/>
              <a:buNone/>
            </a:pPr>
            <a:r>
              <a:rPr lang="fr-FR" sz="1600" b="1" i="1" dirty="0" smtClean="0">
                <a:solidFill>
                  <a:schemeClr val="accent2"/>
                </a:solidFill>
              </a:rPr>
              <a:t>Art</a:t>
            </a:r>
            <a:r>
              <a:rPr lang="fr-FR" sz="1600" b="1" i="1" dirty="0">
                <a:solidFill>
                  <a:schemeClr val="accent2"/>
                </a:solidFill>
              </a:rPr>
              <a:t>. 19 </a:t>
            </a:r>
            <a:r>
              <a:rPr lang="fr-FR" sz="1600" b="1" i="1" dirty="0" smtClean="0">
                <a:solidFill>
                  <a:schemeClr val="accent2"/>
                </a:solidFill>
              </a:rPr>
              <a:t>Retraitement</a:t>
            </a:r>
          </a:p>
          <a:p>
            <a:pPr>
              <a:lnSpc>
                <a:spcPct val="80000"/>
              </a:lnSpc>
              <a:buFontTx/>
              <a:buNone/>
            </a:pPr>
            <a:endParaRPr lang="fr-FR" sz="1600" b="1" i="1" dirty="0"/>
          </a:p>
          <a:p>
            <a:pPr>
              <a:lnSpc>
                <a:spcPct val="80000"/>
              </a:lnSpc>
              <a:buFontTx/>
              <a:buNone/>
            </a:pPr>
            <a:r>
              <a:rPr lang="fr-FR" sz="1600" dirty="0"/>
              <a:t>1 </a:t>
            </a:r>
            <a:r>
              <a:rPr lang="fr-FR" sz="1600" b="1" dirty="0"/>
              <a:t>Tout professionnel utilisant à plusieurs reprises un dispositif médical veillera,</a:t>
            </a:r>
          </a:p>
          <a:p>
            <a:pPr>
              <a:lnSpc>
                <a:spcPct val="80000"/>
              </a:lnSpc>
              <a:buFontTx/>
              <a:buNone/>
            </a:pPr>
            <a:r>
              <a:rPr lang="fr-FR" sz="1600" b="1" dirty="0"/>
              <a:t>avant chaque réutilisation, à en vérifier le bon fonctionnement et s’assurera que le</a:t>
            </a:r>
          </a:p>
          <a:p>
            <a:pPr>
              <a:lnSpc>
                <a:spcPct val="80000"/>
              </a:lnSpc>
              <a:buFontTx/>
              <a:buNone/>
            </a:pPr>
            <a:r>
              <a:rPr lang="fr-FR" sz="1600" b="1" dirty="0"/>
              <a:t>dispositif a subi un retraitement correct</a:t>
            </a:r>
            <a:r>
              <a:rPr lang="fr-FR" sz="1600" b="1" dirty="0" smtClean="0"/>
              <a:t>.</a:t>
            </a:r>
          </a:p>
          <a:p>
            <a:pPr>
              <a:lnSpc>
                <a:spcPct val="80000"/>
              </a:lnSpc>
              <a:buFontTx/>
              <a:buNone/>
            </a:pPr>
            <a:endParaRPr lang="fr-FR" sz="1600" dirty="0"/>
          </a:p>
          <a:p>
            <a:pPr>
              <a:lnSpc>
                <a:spcPct val="80000"/>
              </a:lnSpc>
              <a:buFontTx/>
              <a:buNone/>
            </a:pPr>
            <a:r>
              <a:rPr lang="fr-FR" sz="1600" dirty="0"/>
              <a:t>2 </a:t>
            </a:r>
            <a:r>
              <a:rPr lang="fr-FR" sz="1600" b="1" dirty="0"/>
              <a:t>Est réputé retraitement toute mesure de maintenance nécessaire pour préparer à</a:t>
            </a:r>
          </a:p>
          <a:p>
            <a:pPr>
              <a:lnSpc>
                <a:spcPct val="80000"/>
              </a:lnSpc>
              <a:buFontTx/>
              <a:buNone/>
            </a:pPr>
            <a:r>
              <a:rPr lang="fr-FR" sz="1600" b="1" dirty="0"/>
              <a:t>l’utilisation prévue un dispositif médical usagé ou neuf, en particulier </a:t>
            </a:r>
            <a:r>
              <a:rPr lang="fr-FR" sz="1600" b="1" u="sng" dirty="0"/>
              <a:t>des activités</a:t>
            </a:r>
          </a:p>
          <a:p>
            <a:pPr>
              <a:lnSpc>
                <a:spcPct val="80000"/>
              </a:lnSpc>
              <a:buFontTx/>
              <a:buNone/>
            </a:pPr>
            <a:r>
              <a:rPr lang="fr-FR" sz="1600" b="1" u="sng" dirty="0"/>
              <a:t>comme le nettoyage, la désinfection et la stérilisation</a:t>
            </a:r>
            <a:r>
              <a:rPr lang="fr-FR" sz="1600" b="1" dirty="0" smtClean="0"/>
              <a:t>.</a:t>
            </a:r>
          </a:p>
          <a:p>
            <a:pPr>
              <a:lnSpc>
                <a:spcPct val="80000"/>
              </a:lnSpc>
              <a:buFontTx/>
              <a:buNone/>
            </a:pPr>
            <a:endParaRPr lang="fr-FR" sz="1600" b="1" dirty="0"/>
          </a:p>
          <a:p>
            <a:pPr>
              <a:lnSpc>
                <a:spcPct val="80000"/>
              </a:lnSpc>
              <a:buFontTx/>
              <a:buNone/>
            </a:pPr>
            <a:r>
              <a:rPr lang="fr-FR" sz="1600" dirty="0"/>
              <a:t>3 </a:t>
            </a:r>
            <a:r>
              <a:rPr lang="fr-FR" sz="1600" b="1" u="sng" dirty="0"/>
              <a:t>Les données relatives au processus et à la validation de la stérilisation doivent être enregistrées</a:t>
            </a:r>
            <a:r>
              <a:rPr lang="fr-FR" sz="1600" b="1" u="sng" dirty="0" smtClean="0"/>
              <a:t>.</a:t>
            </a:r>
          </a:p>
          <a:p>
            <a:pPr>
              <a:lnSpc>
                <a:spcPct val="80000"/>
              </a:lnSpc>
              <a:buFontTx/>
              <a:buNone/>
            </a:pPr>
            <a:endParaRPr lang="fr-FR" sz="1600" b="1" u="sng" dirty="0"/>
          </a:p>
          <a:p>
            <a:pPr>
              <a:lnSpc>
                <a:spcPct val="80000"/>
              </a:lnSpc>
              <a:buFontTx/>
              <a:buNone/>
            </a:pPr>
            <a:r>
              <a:rPr lang="fr-FR" sz="1600" dirty="0"/>
              <a:t>4 </a:t>
            </a:r>
            <a:r>
              <a:rPr lang="fr-FR" sz="1600" b="1" dirty="0"/>
              <a:t>Toute personne qui retraite pour des tiers des dispositifs médicaux est tenue de</a:t>
            </a:r>
          </a:p>
          <a:p>
            <a:pPr>
              <a:lnSpc>
                <a:spcPct val="80000"/>
              </a:lnSpc>
              <a:buFontTx/>
              <a:buNone/>
            </a:pPr>
            <a:r>
              <a:rPr lang="fr-FR" sz="1600" b="1" dirty="0"/>
              <a:t>prouver qu’elle a réussi une procédure d’évaluation de la conformité selon</a:t>
            </a:r>
          </a:p>
          <a:p>
            <a:pPr>
              <a:lnSpc>
                <a:spcPct val="80000"/>
              </a:lnSpc>
              <a:buFontTx/>
              <a:buNone/>
            </a:pPr>
            <a:r>
              <a:rPr lang="fr-FR" sz="1600" b="1" dirty="0"/>
              <a:t>l’annexe 3 pour le traitement et la stérilisation des dispositifs médicaux.</a:t>
            </a:r>
          </a:p>
          <a:p>
            <a:pPr>
              <a:lnSpc>
                <a:spcPct val="80000"/>
              </a:lnSpc>
            </a:pPr>
            <a:endParaRPr lang="fr-FR"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CH" sz="2400" b="1" dirty="0">
                <a:solidFill>
                  <a:schemeClr val="accent1"/>
                </a:solidFill>
              </a:rPr>
              <a:t> </a:t>
            </a:r>
            <a:r>
              <a:rPr lang="fr-FR" sz="2400" b="1" dirty="0">
                <a:solidFill>
                  <a:schemeClr val="tx2">
                    <a:lumMod val="50000"/>
                  </a:schemeClr>
                </a:solidFill>
              </a:rPr>
              <a:t>Ordonnance sur les dispositifs médicaux (</a:t>
            </a:r>
            <a:r>
              <a:rPr lang="fr-FR" sz="2400" b="1" dirty="0" err="1">
                <a:solidFill>
                  <a:schemeClr val="tx2">
                    <a:lumMod val="50000"/>
                  </a:schemeClr>
                </a:solidFill>
              </a:rPr>
              <a:t>ODim</a:t>
            </a:r>
            <a:r>
              <a:rPr lang="fr-FR" sz="2400" b="1" dirty="0">
                <a:solidFill>
                  <a:schemeClr val="tx2">
                    <a:lumMod val="50000"/>
                  </a:schemeClr>
                </a:solidFill>
              </a:rPr>
              <a:t>) Modification du 24 mars 2010</a:t>
            </a: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DBCCE5CF-C443-4D54-B51D-D066A83F7B87}" type="slidenum">
              <a:rPr lang="fr-FR"/>
              <a:pPr/>
              <a:t>27</a:t>
            </a:fld>
            <a:endParaRPr lang="fr-FR"/>
          </a:p>
        </p:txBody>
      </p:sp>
      <p:sp>
        <p:nvSpPr>
          <p:cNvPr id="7171" name="Rectangle 3"/>
          <p:cNvSpPr>
            <a:spLocks noGrp="1" noChangeArrowheads="1"/>
          </p:cNvSpPr>
          <p:nvPr>
            <p:ph sz="quarter" idx="1"/>
          </p:nvPr>
        </p:nvSpPr>
        <p:spPr/>
        <p:txBody>
          <a:bodyPr>
            <a:normAutofit/>
          </a:bodyPr>
          <a:lstStyle/>
          <a:p>
            <a:r>
              <a:rPr lang="fr-FR" sz="2400" b="1" i="1" dirty="0"/>
              <a:t>Art. 20a </a:t>
            </a:r>
            <a:r>
              <a:rPr lang="fr-FR" sz="2400" b="1" dirty="0"/>
              <a:t>Modification</a:t>
            </a:r>
          </a:p>
          <a:p>
            <a:pPr>
              <a:buFontTx/>
              <a:buNone/>
            </a:pPr>
            <a:r>
              <a:rPr lang="fr-FR" sz="2400" dirty="0"/>
              <a:t>Toute personne qui modifie ou fait modifier ou qui remet à neuf ou fait remettre à neuf un dispositif médical de manière non conforme au but prévu ou de manière à </a:t>
            </a:r>
            <a:r>
              <a:rPr lang="fr-FR" sz="2400" dirty="0" smtClean="0"/>
              <a:t>en modifier </a:t>
            </a:r>
            <a:r>
              <a:rPr lang="fr-FR" sz="2400" dirty="0"/>
              <a:t>les performances doit satisfaire aux exigences régissant la première mise sur le marché.</a:t>
            </a:r>
            <a:endParaRPr lang="fr-FR" sz="2400" b="1" dirty="0"/>
          </a:p>
          <a:p>
            <a:r>
              <a:rPr lang="fr-FR" sz="2400" b="1" i="1" dirty="0"/>
              <a:t>Art. 24, al. 2</a:t>
            </a:r>
          </a:p>
          <a:p>
            <a:pPr>
              <a:buFontTx/>
              <a:buNone/>
            </a:pPr>
            <a:r>
              <a:rPr lang="fr-FR" sz="2400" dirty="0"/>
              <a:t>2 Les cantons se chargent du contrôle ultérieur:</a:t>
            </a:r>
          </a:p>
          <a:p>
            <a:pPr>
              <a:buFontTx/>
              <a:buNone/>
            </a:pPr>
            <a:r>
              <a:rPr lang="fr-FR" sz="2400" dirty="0"/>
              <a:t>c. de la maintenance et du retraitement des dispositifs médicaux par les professionnels qui s’en servent, hormis dans les hôpitaux.</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noFill/>
          <a:ln/>
        </p:spPr>
        <p:txBody>
          <a:bodyPr/>
          <a:lstStyle/>
          <a:p>
            <a:r>
              <a:rPr lang="fr-CH" sz="2400" dirty="0">
                <a:solidFill>
                  <a:schemeClr val="accent1"/>
                </a:solidFill>
              </a:rPr>
              <a:t> </a:t>
            </a:r>
            <a:r>
              <a:rPr lang="fr-FR" sz="2400" b="1" dirty="0">
                <a:solidFill>
                  <a:schemeClr val="tx2">
                    <a:lumMod val="50000"/>
                  </a:schemeClr>
                </a:solidFill>
              </a:rPr>
              <a:t>Ordonnance sur les dispositifs médicaux (</a:t>
            </a:r>
            <a:r>
              <a:rPr lang="fr-FR" sz="2400" b="1" dirty="0" err="1">
                <a:solidFill>
                  <a:schemeClr val="tx2">
                    <a:lumMod val="50000"/>
                  </a:schemeClr>
                </a:solidFill>
              </a:rPr>
              <a:t>ODim</a:t>
            </a:r>
            <a:r>
              <a:rPr lang="fr-FR" sz="2400" b="1" dirty="0">
                <a:solidFill>
                  <a:schemeClr val="tx2">
                    <a:lumMod val="50000"/>
                  </a:schemeClr>
                </a:solidFill>
              </a:rPr>
              <a:t>) Modification du 24 mars 2010</a:t>
            </a: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006A53B7-CDF5-4A84-9867-8357C9288F5F}" type="slidenum">
              <a:rPr lang="fr-FR"/>
              <a:pPr/>
              <a:t>28</a:t>
            </a:fld>
            <a:endParaRPr lang="fr-FR"/>
          </a:p>
        </p:txBody>
      </p:sp>
      <p:sp>
        <p:nvSpPr>
          <p:cNvPr id="8195" name="Rectangle 3"/>
          <p:cNvSpPr>
            <a:spLocks noGrp="1" noChangeArrowheads="1"/>
          </p:cNvSpPr>
          <p:nvPr>
            <p:ph sz="quarter" idx="1"/>
          </p:nvPr>
        </p:nvSpPr>
        <p:spPr/>
        <p:txBody>
          <a:bodyPr/>
          <a:lstStyle/>
          <a:p>
            <a:pPr>
              <a:lnSpc>
                <a:spcPct val="90000"/>
              </a:lnSpc>
            </a:pPr>
            <a:r>
              <a:rPr lang="fr-FR" sz="2400" b="1" i="1" dirty="0"/>
              <a:t>Art. 29 </a:t>
            </a:r>
            <a:r>
              <a:rPr lang="fr-FR" sz="2400" b="1" dirty="0"/>
              <a:t>Dispositions transitoires de la modification du 24 mars 2010</a:t>
            </a:r>
          </a:p>
          <a:p>
            <a:pPr>
              <a:lnSpc>
                <a:spcPct val="90000"/>
              </a:lnSpc>
              <a:buFontTx/>
              <a:buNone/>
            </a:pPr>
            <a:r>
              <a:rPr lang="fr-FR" sz="2400" dirty="0"/>
              <a:t>1 Les hôpitaux mettent en place leur système interne de déclaration obéissant aux principes de l’assurance de la qualité jusqu’au 1er juillet 2011.</a:t>
            </a:r>
          </a:p>
          <a:p>
            <a:pPr>
              <a:lnSpc>
                <a:spcPct val="90000"/>
              </a:lnSpc>
              <a:buFontTx/>
              <a:buNone/>
            </a:pPr>
            <a:r>
              <a:rPr lang="fr-FR" sz="2400" dirty="0"/>
              <a:t>2 Les cantons procèdent au contrôle de la maintenance et du retraitement des dispositifs médicaux par les professionnels qui s’en servent à partir du </a:t>
            </a:r>
            <a:r>
              <a:rPr lang="fr-FR" sz="2400" b="1" dirty="0"/>
              <a:t>1er juillet 2011.</a:t>
            </a:r>
          </a:p>
          <a:p>
            <a:pPr>
              <a:lnSpc>
                <a:spcPct val="90000"/>
              </a:lnSpc>
              <a:buFontTx/>
              <a:buNone/>
            </a:pPr>
            <a:endParaRPr lang="fr-CH" sz="2400" b="1" dirty="0"/>
          </a:p>
          <a:p>
            <a:pPr algn="ctr">
              <a:lnSpc>
                <a:spcPct val="90000"/>
              </a:lnSpc>
              <a:buFontTx/>
              <a:buNone/>
            </a:pPr>
            <a:r>
              <a:rPr lang="fr-FR" sz="2400" b="1" dirty="0"/>
              <a:t>La présente modification entre en vigueur </a:t>
            </a:r>
          </a:p>
          <a:p>
            <a:pPr algn="ctr">
              <a:lnSpc>
                <a:spcPct val="90000"/>
              </a:lnSpc>
              <a:buFontTx/>
              <a:buNone/>
            </a:pPr>
            <a:r>
              <a:rPr lang="fr-FR" sz="2400" b="1" dirty="0"/>
              <a:t>le 1er avril 2010</a:t>
            </a:r>
            <a:r>
              <a:rPr lang="fr-FR" sz="2800" dirty="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EAEF557C-28F1-4BAE-A6E0-5616E87EB883}" type="slidenum">
              <a:rPr lang="fr-FR"/>
              <a:pPr/>
              <a:t>29</a:t>
            </a:fld>
            <a:endParaRPr lang="fr-FR"/>
          </a:p>
        </p:txBody>
      </p:sp>
      <p:sp>
        <p:nvSpPr>
          <p:cNvPr id="78851" name="Rectangle 3"/>
          <p:cNvSpPr>
            <a:spLocks noGrp="1" noChangeArrowheads="1"/>
          </p:cNvSpPr>
          <p:nvPr>
            <p:ph sz="quarter" idx="1"/>
          </p:nvPr>
        </p:nvSpPr>
        <p:spPr/>
        <p:txBody>
          <a:bodyPr/>
          <a:lstStyle/>
          <a:p>
            <a:pPr algn="ctr">
              <a:buFontTx/>
              <a:buNone/>
            </a:pPr>
            <a:endParaRPr lang="fr-CH" dirty="0" smtClean="0"/>
          </a:p>
          <a:p>
            <a:pPr algn="ctr">
              <a:buFontTx/>
              <a:buNone/>
            </a:pPr>
            <a:endParaRPr lang="fr-CH" dirty="0" smtClean="0"/>
          </a:p>
          <a:p>
            <a:pPr algn="ctr">
              <a:buFontTx/>
              <a:buNone/>
            </a:pPr>
            <a:r>
              <a:rPr lang="fr-CH" dirty="0" smtClean="0"/>
              <a:t>Celui </a:t>
            </a:r>
            <a:r>
              <a:rPr lang="fr-CH" dirty="0"/>
              <a:t>qui procède à des modifications, au retraitement des dispositifs médicaux est responsable de la première mise sur le marché</a:t>
            </a:r>
          </a:p>
          <a:p>
            <a:pPr algn="ctr">
              <a:buFontTx/>
              <a:buNone/>
            </a:pPr>
            <a:r>
              <a:rPr lang="fr-CH" sz="2800" u="sng" dirty="0"/>
              <a:t>Nécessite une procédure d’évaluation de la conformité</a:t>
            </a:r>
            <a:endParaRPr lang="fr-FR" sz="2800"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CH" b="1" dirty="0" smtClean="0"/>
              <a:t>Aspect légal et réglementaire</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371FC74A-94B5-43EE-BACE-74C2CD6C7201}" type="slidenum">
              <a:rPr lang="fr-FR"/>
              <a:pPr/>
              <a:t>3</a:t>
            </a:fld>
            <a:endParaRPr lang="fr-FR"/>
          </a:p>
        </p:txBody>
      </p:sp>
      <p:sp>
        <p:nvSpPr>
          <p:cNvPr id="30723" name="Rectangle 3"/>
          <p:cNvSpPr>
            <a:spLocks noGrp="1" noChangeArrowheads="1"/>
          </p:cNvSpPr>
          <p:nvPr>
            <p:ph sz="quarter" idx="1"/>
          </p:nvPr>
        </p:nvSpPr>
        <p:spPr/>
        <p:txBody>
          <a:bodyPr/>
          <a:lstStyle/>
          <a:p>
            <a:endParaRPr lang="fr-CH" dirty="0" smtClean="0"/>
          </a:p>
          <a:p>
            <a:r>
              <a:rPr lang="fr-CH" sz="2800" b="1" dirty="0" smtClean="0"/>
              <a:t>Définitions</a:t>
            </a:r>
            <a:endParaRPr lang="fr-CH" sz="2800" b="1" dirty="0"/>
          </a:p>
          <a:p>
            <a:r>
              <a:rPr lang="fr-CH" sz="2800" b="1" dirty="0"/>
              <a:t>La législation </a:t>
            </a:r>
          </a:p>
          <a:p>
            <a:r>
              <a:rPr lang="fr-CH" sz="2800" b="1" dirty="0"/>
              <a:t>Les Normes Techniques</a:t>
            </a:r>
          </a:p>
          <a:p>
            <a:r>
              <a:rPr lang="fr-CH" sz="2800" b="1" dirty="0"/>
              <a:t>Les Bonnes Pratiques de Retraitement des Dispositifs Médicaux Stériles en Suisse</a:t>
            </a:r>
            <a:endParaRPr lang="fr-FR"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AF4D5318-AC7D-4CF8-8738-FF34FEA6DBD8}" type="slidenum">
              <a:rPr lang="fr-FR"/>
              <a:pPr/>
              <a:t>30</a:t>
            </a:fld>
            <a:endParaRPr lang="fr-FR"/>
          </a:p>
        </p:txBody>
      </p:sp>
      <p:sp>
        <p:nvSpPr>
          <p:cNvPr id="79875" name="Rectangle 3"/>
          <p:cNvSpPr>
            <a:spLocks noGrp="1" noChangeArrowheads="1"/>
          </p:cNvSpPr>
          <p:nvPr>
            <p:ph sz="quarter" idx="1"/>
          </p:nvPr>
        </p:nvSpPr>
        <p:spPr>
          <a:xfrm>
            <a:off x="500034" y="1447800"/>
            <a:ext cx="8186766" cy="4572000"/>
          </a:xfrm>
        </p:spPr>
        <p:txBody>
          <a:bodyPr/>
          <a:lstStyle/>
          <a:p>
            <a:pPr algn="ctr">
              <a:lnSpc>
                <a:spcPct val="90000"/>
              </a:lnSpc>
              <a:buFontTx/>
              <a:buNone/>
            </a:pPr>
            <a:r>
              <a:rPr lang="fr-CH" dirty="0" smtClean="0"/>
              <a:t> </a:t>
            </a:r>
          </a:p>
          <a:p>
            <a:pPr algn="ctr">
              <a:lnSpc>
                <a:spcPct val="90000"/>
              </a:lnSpc>
              <a:buFontTx/>
              <a:buNone/>
            </a:pPr>
            <a:r>
              <a:rPr lang="fr-CH" dirty="0" smtClean="0"/>
              <a:t>Responsable </a:t>
            </a:r>
            <a:r>
              <a:rPr lang="fr-CH" dirty="0"/>
              <a:t>de la première mise sur le </a:t>
            </a:r>
            <a:r>
              <a:rPr lang="fr-CH" dirty="0" smtClean="0"/>
              <a:t>marché, si:</a:t>
            </a:r>
            <a:endParaRPr lang="fr-CH" dirty="0"/>
          </a:p>
          <a:p>
            <a:pPr>
              <a:lnSpc>
                <a:spcPct val="90000"/>
              </a:lnSpc>
              <a:buNone/>
            </a:pPr>
            <a:endParaRPr lang="fr-CH" dirty="0" smtClean="0"/>
          </a:p>
          <a:p>
            <a:pPr>
              <a:lnSpc>
                <a:spcPct val="90000"/>
              </a:lnSpc>
            </a:pPr>
            <a:r>
              <a:rPr lang="fr-CH" dirty="0" smtClean="0"/>
              <a:t>Remise </a:t>
            </a:r>
            <a:r>
              <a:rPr lang="fr-CH" dirty="0"/>
              <a:t>à neuf de dispositifs médicaux à usage unique (si mention single use)</a:t>
            </a:r>
          </a:p>
          <a:p>
            <a:pPr>
              <a:lnSpc>
                <a:spcPct val="90000"/>
              </a:lnSpc>
            </a:pPr>
            <a:r>
              <a:rPr lang="fr-CH" dirty="0"/>
              <a:t>Fabrication de dispositifs </a:t>
            </a:r>
            <a:r>
              <a:rPr lang="fr-CH" dirty="0" smtClean="0"/>
              <a:t>médicaux</a:t>
            </a:r>
            <a:endParaRPr lang="fr-CH" dirty="0"/>
          </a:p>
          <a:p>
            <a:pPr>
              <a:lnSpc>
                <a:spcPct val="90000"/>
              </a:lnSpc>
            </a:pPr>
            <a:r>
              <a:rPr lang="fr-CH" dirty="0" smtClean="0"/>
              <a:t>Modification </a:t>
            </a:r>
            <a:r>
              <a:rPr lang="fr-CH" dirty="0"/>
              <a:t>de dispositifs </a:t>
            </a:r>
            <a:r>
              <a:rPr lang="fr-CH" dirty="0" smtClean="0"/>
              <a:t>médicaux</a:t>
            </a:r>
          </a:p>
          <a:p>
            <a:pPr>
              <a:lnSpc>
                <a:spcPct val="90000"/>
              </a:lnSpc>
            </a:pPr>
            <a:r>
              <a:rPr lang="fr-CH" sz="2400" dirty="0" smtClean="0"/>
              <a:t>Stérilisation de dispositifs médicaux (selon la destination prévue par le fabricant) pour d’autres structures</a:t>
            </a:r>
          </a:p>
          <a:p>
            <a:pPr>
              <a:lnSpc>
                <a:spcPct val="90000"/>
              </a:lnSpc>
            </a:pP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83971" name="Rectangle 3"/>
          <p:cNvSpPr>
            <a:spLocks noGrp="1" noChangeArrowheads="1"/>
          </p:cNvSpPr>
          <p:nvPr>
            <p:ph type="clipArt" sz="half" idx="1"/>
          </p:nvPr>
        </p:nvSpPr>
        <p:spPr/>
      </p:sp>
      <p:sp>
        <p:nvSpPr>
          <p:cNvPr id="83972" name="Rectangle 4"/>
          <p:cNvSpPr>
            <a:spLocks noGrp="1" noChangeArrowheads="1"/>
          </p:cNvSpPr>
          <p:nvPr>
            <p:ph type="body" sz="half" idx="2"/>
          </p:nvPr>
        </p:nvSpPr>
        <p:spPr/>
        <p:txBody>
          <a:bodyPr/>
          <a:lstStyle/>
          <a:p>
            <a:pPr algn="ctr">
              <a:buFontTx/>
              <a:buNone/>
            </a:pPr>
            <a:r>
              <a:rPr lang="fr-CH" sz="2800" b="1" dirty="0"/>
              <a:t>Les principes de l’assurance </a:t>
            </a:r>
            <a:r>
              <a:rPr lang="fr-CH" sz="2800" b="1" dirty="0" smtClean="0"/>
              <a:t>qualité</a:t>
            </a:r>
          </a:p>
          <a:p>
            <a:pPr algn="ctr">
              <a:buFontTx/>
              <a:buNone/>
            </a:pPr>
            <a:endParaRPr lang="fr-CH" sz="2800" b="1" dirty="0"/>
          </a:p>
          <a:p>
            <a:pPr algn="ctr">
              <a:buFontTx/>
              <a:buNone/>
            </a:pPr>
            <a:r>
              <a:rPr lang="fr-CH" sz="2800" b="1" dirty="0"/>
              <a:t>Plan</a:t>
            </a:r>
          </a:p>
          <a:p>
            <a:pPr algn="ctr">
              <a:buFontTx/>
              <a:buNone/>
            </a:pPr>
            <a:r>
              <a:rPr lang="fr-CH" sz="2800" b="1" dirty="0"/>
              <a:t>Do </a:t>
            </a:r>
          </a:p>
          <a:p>
            <a:pPr algn="ctr">
              <a:buFontTx/>
              <a:buNone/>
            </a:pPr>
            <a:r>
              <a:rPr lang="fr-CH" sz="2800" b="1" dirty="0"/>
              <a:t>Check</a:t>
            </a:r>
          </a:p>
          <a:p>
            <a:pPr algn="ctr">
              <a:buFontTx/>
              <a:buNone/>
            </a:pPr>
            <a:r>
              <a:rPr lang="fr-CH" sz="2800" b="1" dirty="0" err="1"/>
              <a:t>Act</a:t>
            </a:r>
            <a:endParaRPr lang="fr-CH" sz="2800" b="1" dirty="0"/>
          </a:p>
          <a:p>
            <a:pPr algn="ctr">
              <a:buFontTx/>
              <a:buNone/>
            </a:pPr>
            <a:endParaRPr lang="fr-FR" sz="2800" dirty="0"/>
          </a:p>
        </p:txBody>
      </p:sp>
      <p:sp>
        <p:nvSpPr>
          <p:cNvPr id="7" name="Espace réservé du pied de page 5"/>
          <p:cNvSpPr>
            <a:spLocks noGrp="1"/>
          </p:cNvSpPr>
          <p:nvPr>
            <p:ph type="ftr" sz="quarter" idx="11"/>
          </p:nvPr>
        </p:nvSpPr>
        <p:spPr/>
        <p:txBody>
          <a:bodyPr/>
          <a:lstStyle/>
          <a:p>
            <a:r>
              <a:rPr lang="fr-CH" smtClean="0"/>
              <a:t>H.Ney 05.02.2013</a:t>
            </a:r>
            <a:endParaRPr lang="fr-FR"/>
          </a:p>
        </p:txBody>
      </p:sp>
      <p:sp>
        <p:nvSpPr>
          <p:cNvPr id="8" name="Espace réservé du numéro de diapositive 6"/>
          <p:cNvSpPr>
            <a:spLocks noGrp="1"/>
          </p:cNvSpPr>
          <p:nvPr>
            <p:ph type="sldNum" sz="quarter" idx="12"/>
          </p:nvPr>
        </p:nvSpPr>
        <p:spPr/>
        <p:txBody>
          <a:bodyPr/>
          <a:lstStyle/>
          <a:p>
            <a:fld id="{B10A222E-D8E4-490E-A1BC-33CB24A8A183}" type="slidenum">
              <a:rPr lang="fr-FR"/>
              <a:pPr/>
              <a:t>31</a:t>
            </a:fld>
            <a:endParaRPr lang="fr-FR"/>
          </a:p>
        </p:txBody>
      </p:sp>
      <p:sp>
        <p:nvSpPr>
          <p:cNvPr id="83973" name="AutoShape 5"/>
          <p:cNvSpPr>
            <a:spLocks noChangeArrowheads="1"/>
          </p:cNvSpPr>
          <p:nvPr/>
        </p:nvSpPr>
        <p:spPr bwMode="auto">
          <a:xfrm>
            <a:off x="1219200" y="2438400"/>
            <a:ext cx="2819400" cy="3200400"/>
          </a:xfrm>
          <a:custGeom>
            <a:avLst/>
            <a:gdLst>
              <a:gd name="G0" fmla="+- 0 0 0"/>
              <a:gd name="G1" fmla="+- 2466370 0 0"/>
              <a:gd name="G2" fmla="+- 0 0 2466370"/>
              <a:gd name="G3" fmla="+- 10800 0 0"/>
              <a:gd name="G4" fmla="+- 0 0 0"/>
              <a:gd name="T0" fmla="*/ 360 256 1"/>
              <a:gd name="T1" fmla="*/ 0 256 1"/>
              <a:gd name="G5" fmla="+- G2 T0 T1"/>
              <a:gd name="G6" fmla="?: G2 G2 G5"/>
              <a:gd name="G7" fmla="+- 0 0 G6"/>
              <a:gd name="G8" fmla="+- 5400 0 0"/>
              <a:gd name="G9" fmla="+- 0 0 246637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2466370"/>
              <a:gd name="G36" fmla="sin G34 2466370"/>
              <a:gd name="G37" fmla="+/ 246637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577 w 21600"/>
              <a:gd name="T5" fmla="*/ 7316 h 21600"/>
              <a:gd name="T6" fmla="*/ 17214 w 21600"/>
              <a:gd name="T7" fmla="*/ 15745 h 21600"/>
              <a:gd name="T8" fmla="*/ 5688 w 21600"/>
              <a:gd name="T9" fmla="*/ 9058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400" y="13782"/>
                  <a:pt x="7817" y="16200"/>
                  <a:pt x="10800" y="16200"/>
                </a:cubicBezTo>
                <a:cubicBezTo>
                  <a:pt x="12474" y="16200"/>
                  <a:pt x="14054" y="15423"/>
                  <a:pt x="15076" y="14097"/>
                </a:cubicBezTo>
                <a:lnTo>
                  <a:pt x="19352" y="17394"/>
                </a:lnTo>
                <a:cubicBezTo>
                  <a:pt x="17308" y="20046"/>
                  <a:pt x="14148"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endParaRPr lang="fr-CH"/>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9" name="Espace réservé du pied de page 4"/>
          <p:cNvSpPr>
            <a:spLocks noGrp="1"/>
          </p:cNvSpPr>
          <p:nvPr>
            <p:ph type="ftr" sz="quarter" idx="11"/>
          </p:nvPr>
        </p:nvSpPr>
        <p:spPr/>
        <p:txBody>
          <a:bodyPr/>
          <a:lstStyle/>
          <a:p>
            <a:r>
              <a:rPr lang="fr-CH" smtClean="0"/>
              <a:t>H.Ney 05.02.2013</a:t>
            </a:r>
            <a:endParaRPr lang="fr-FR"/>
          </a:p>
        </p:txBody>
      </p:sp>
      <p:sp>
        <p:nvSpPr>
          <p:cNvPr id="10" name="Espace réservé du numéro de diapositive 5"/>
          <p:cNvSpPr>
            <a:spLocks noGrp="1"/>
          </p:cNvSpPr>
          <p:nvPr>
            <p:ph type="sldNum" sz="quarter" idx="12"/>
          </p:nvPr>
        </p:nvSpPr>
        <p:spPr/>
        <p:txBody>
          <a:bodyPr/>
          <a:lstStyle/>
          <a:p>
            <a:fld id="{75038232-998E-40D9-9BEA-A9F11B7B6B35}" type="slidenum">
              <a:rPr lang="fr-FR"/>
              <a:pPr/>
              <a:t>32</a:t>
            </a:fld>
            <a:endParaRPr lang="fr-FR"/>
          </a:p>
        </p:txBody>
      </p:sp>
      <p:sp>
        <p:nvSpPr>
          <p:cNvPr id="84995" name="Rectangle 1027"/>
          <p:cNvSpPr>
            <a:spLocks noGrp="1" noChangeArrowheads="1"/>
          </p:cNvSpPr>
          <p:nvPr>
            <p:ph sz="quarter" idx="1"/>
          </p:nvPr>
        </p:nvSpPr>
        <p:spPr/>
        <p:txBody>
          <a:bodyPr/>
          <a:lstStyle/>
          <a:p>
            <a:endParaRPr lang="fr-CH" dirty="0" smtClean="0"/>
          </a:p>
          <a:p>
            <a:endParaRPr lang="fr-CH" dirty="0" smtClean="0"/>
          </a:p>
          <a:p>
            <a:r>
              <a:rPr lang="fr-CH" dirty="0" smtClean="0"/>
              <a:t>Organisation</a:t>
            </a:r>
            <a:endParaRPr lang="fr-CH" dirty="0"/>
          </a:p>
          <a:p>
            <a:r>
              <a:rPr lang="fr-CH" dirty="0"/>
              <a:t>Personnel</a:t>
            </a:r>
          </a:p>
          <a:p>
            <a:r>
              <a:rPr lang="fr-CH" dirty="0"/>
              <a:t>Formation</a:t>
            </a:r>
          </a:p>
          <a:p>
            <a:r>
              <a:rPr lang="fr-CH" dirty="0"/>
              <a:t>Processus</a:t>
            </a:r>
          </a:p>
          <a:p>
            <a:r>
              <a:rPr lang="fr-CH" dirty="0"/>
              <a:t>Mesure</a:t>
            </a:r>
          </a:p>
          <a:p>
            <a:r>
              <a:rPr lang="fr-CH" dirty="0"/>
              <a:t>Identification</a:t>
            </a:r>
          </a:p>
          <a:p>
            <a:r>
              <a:rPr lang="fr-CH" dirty="0"/>
              <a:t>Documentation</a:t>
            </a:r>
            <a:endParaRPr lang="fr-FR" dirty="0"/>
          </a:p>
        </p:txBody>
      </p:sp>
      <p:sp>
        <p:nvSpPr>
          <p:cNvPr id="84996" name="AutoShape 1028"/>
          <p:cNvSpPr>
            <a:spLocks/>
          </p:cNvSpPr>
          <p:nvPr/>
        </p:nvSpPr>
        <p:spPr bwMode="auto">
          <a:xfrm>
            <a:off x="3733800" y="2057400"/>
            <a:ext cx="76200" cy="3733800"/>
          </a:xfrm>
          <a:prstGeom prst="rightBrace">
            <a:avLst>
              <a:gd name="adj1" fmla="val 408333"/>
              <a:gd name="adj2" fmla="val 50000"/>
            </a:avLst>
          </a:prstGeom>
          <a:noFill/>
          <a:ln w="9525">
            <a:solidFill>
              <a:schemeClr val="tx1"/>
            </a:solidFill>
            <a:round/>
            <a:headEnd/>
            <a:tailEnd/>
          </a:ln>
          <a:effectLst/>
        </p:spPr>
        <p:txBody>
          <a:bodyPr wrap="none" anchor="ctr"/>
          <a:lstStyle/>
          <a:p>
            <a:endParaRPr lang="fr-CH"/>
          </a:p>
        </p:txBody>
      </p:sp>
      <p:sp>
        <p:nvSpPr>
          <p:cNvPr id="84997" name="Text Box 1029"/>
          <p:cNvSpPr txBox="1">
            <a:spLocks noChangeArrowheads="1"/>
          </p:cNvSpPr>
          <p:nvPr/>
        </p:nvSpPr>
        <p:spPr bwMode="auto">
          <a:xfrm>
            <a:off x="4251325" y="2254250"/>
            <a:ext cx="3031599" cy="646331"/>
          </a:xfrm>
          <a:prstGeom prst="rect">
            <a:avLst/>
          </a:prstGeom>
          <a:noFill/>
          <a:ln w="9525">
            <a:noFill/>
            <a:miter lim="800000"/>
            <a:headEnd/>
            <a:tailEnd/>
          </a:ln>
          <a:effectLst/>
        </p:spPr>
        <p:txBody>
          <a:bodyPr wrap="none">
            <a:spAutoFit/>
          </a:bodyPr>
          <a:lstStyle/>
          <a:p>
            <a:r>
              <a:rPr lang="fr-CH" b="1" dirty="0"/>
              <a:t>Règles de base</a:t>
            </a:r>
            <a:endParaRPr lang="fr-FR" b="1" dirty="0"/>
          </a:p>
        </p:txBody>
      </p:sp>
      <p:sp>
        <p:nvSpPr>
          <p:cNvPr id="84998" name="AutoShape 1030"/>
          <p:cNvSpPr>
            <a:spLocks noChangeArrowheads="1"/>
          </p:cNvSpPr>
          <p:nvPr/>
        </p:nvSpPr>
        <p:spPr bwMode="auto">
          <a:xfrm>
            <a:off x="4572000" y="5029200"/>
            <a:ext cx="1447800" cy="1219200"/>
          </a:xfrm>
          <a:prstGeom prst="rightArrow">
            <a:avLst>
              <a:gd name="adj1" fmla="val 50000"/>
              <a:gd name="adj2" fmla="val 29688"/>
            </a:avLst>
          </a:prstGeom>
          <a:solidFill>
            <a:schemeClr val="accent1"/>
          </a:solidFill>
          <a:ln w="9525">
            <a:solidFill>
              <a:schemeClr val="tx1"/>
            </a:solidFill>
            <a:miter lim="800000"/>
            <a:headEnd/>
            <a:tailEnd/>
          </a:ln>
          <a:effectLst/>
        </p:spPr>
        <p:txBody>
          <a:bodyPr wrap="none" anchor="ctr"/>
          <a:lstStyle/>
          <a:p>
            <a:endParaRPr lang="fr-CH"/>
          </a:p>
        </p:txBody>
      </p:sp>
      <p:sp>
        <p:nvSpPr>
          <p:cNvPr id="84999" name="Text Box 1031"/>
          <p:cNvSpPr txBox="1">
            <a:spLocks noChangeArrowheads="1"/>
          </p:cNvSpPr>
          <p:nvPr/>
        </p:nvSpPr>
        <p:spPr bwMode="auto">
          <a:xfrm>
            <a:off x="6613525" y="5226050"/>
            <a:ext cx="2330510" cy="646331"/>
          </a:xfrm>
          <a:prstGeom prst="rect">
            <a:avLst/>
          </a:prstGeom>
          <a:noFill/>
          <a:ln w="9525">
            <a:noFill/>
            <a:miter lim="800000"/>
            <a:headEnd/>
            <a:tailEnd/>
          </a:ln>
          <a:effectLst/>
        </p:spPr>
        <p:txBody>
          <a:bodyPr wrap="none">
            <a:spAutoFit/>
          </a:bodyPr>
          <a:lstStyle/>
          <a:p>
            <a:r>
              <a:rPr lang="fr-CH" b="1" dirty="0"/>
              <a:t>Traçabilité</a:t>
            </a:r>
            <a:endParaRPr lang="fr-F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fr-CH" b="1" dirty="0"/>
              <a:t>Aspects légaux : </a:t>
            </a:r>
            <a:r>
              <a:rPr lang="fr-CH" b="1" dirty="0" err="1"/>
              <a:t>ODim</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8BAFD33A-D1F6-488D-8A64-F27B663309C2}" type="slidenum">
              <a:rPr lang="fr-FR"/>
              <a:pPr/>
              <a:t>33</a:t>
            </a:fld>
            <a:endParaRPr lang="fr-FR"/>
          </a:p>
        </p:txBody>
      </p:sp>
      <p:sp>
        <p:nvSpPr>
          <p:cNvPr id="81923" name="Rectangle 3"/>
          <p:cNvSpPr>
            <a:spLocks noGrp="1" noChangeArrowheads="1"/>
          </p:cNvSpPr>
          <p:nvPr>
            <p:ph sz="quarter" idx="1"/>
          </p:nvPr>
        </p:nvSpPr>
        <p:spPr/>
        <p:txBody>
          <a:bodyPr>
            <a:normAutofit lnSpcReduction="10000"/>
          </a:bodyPr>
          <a:lstStyle/>
          <a:p>
            <a:pPr algn="ctr">
              <a:lnSpc>
                <a:spcPct val="90000"/>
              </a:lnSpc>
              <a:buFontTx/>
              <a:buNone/>
            </a:pPr>
            <a:r>
              <a:rPr lang="fr-CH" sz="2800" b="1" dirty="0"/>
              <a:t>La </a:t>
            </a:r>
            <a:r>
              <a:rPr lang="fr-CH" sz="2800" b="1" dirty="0" smtClean="0"/>
              <a:t>vigilance</a:t>
            </a:r>
          </a:p>
          <a:p>
            <a:pPr algn="ctr">
              <a:lnSpc>
                <a:spcPct val="90000"/>
              </a:lnSpc>
              <a:buFontTx/>
              <a:buNone/>
            </a:pPr>
            <a:endParaRPr lang="fr-CH" sz="2800" b="1" dirty="0"/>
          </a:p>
          <a:p>
            <a:pPr>
              <a:lnSpc>
                <a:spcPct val="90000"/>
              </a:lnSpc>
            </a:pPr>
            <a:r>
              <a:rPr lang="fr-CH" sz="2800" dirty="0"/>
              <a:t>Un réseau pour collecter des informations sur des problèmes liés aux dispositifs médicaux</a:t>
            </a:r>
          </a:p>
          <a:p>
            <a:pPr>
              <a:lnSpc>
                <a:spcPct val="90000"/>
              </a:lnSpc>
            </a:pPr>
            <a:r>
              <a:rPr lang="fr-CH" sz="2800" dirty="0"/>
              <a:t>Un système qui oblige le fabricant à utiliser ces informations pour améliorer son produit</a:t>
            </a:r>
          </a:p>
          <a:p>
            <a:pPr>
              <a:lnSpc>
                <a:spcPct val="90000"/>
              </a:lnSpc>
            </a:pPr>
            <a:r>
              <a:rPr lang="fr-CH" sz="2800" dirty="0"/>
              <a:t>Un réseau pour avertir les utilisateurs des problèmes ou pour présenter des </a:t>
            </a:r>
            <a:r>
              <a:rPr lang="fr-CH" sz="2800" dirty="0" smtClean="0"/>
              <a:t>solutions</a:t>
            </a:r>
          </a:p>
          <a:p>
            <a:pPr>
              <a:lnSpc>
                <a:spcPct val="90000"/>
              </a:lnSpc>
              <a:buNone/>
            </a:pPr>
            <a:endParaRPr lang="fr-CH" sz="2800" dirty="0"/>
          </a:p>
          <a:p>
            <a:pPr>
              <a:lnSpc>
                <a:spcPct val="90000"/>
              </a:lnSpc>
            </a:pPr>
            <a:r>
              <a:rPr lang="fr-CH" sz="2800" dirty="0"/>
              <a:t>Un </a:t>
            </a:r>
            <a:r>
              <a:rPr lang="fr-CH" sz="2800" dirty="0" smtClean="0"/>
              <a:t>but : </a:t>
            </a:r>
            <a:r>
              <a:rPr lang="fr-CH" sz="2800" dirty="0"/>
              <a:t>vérifier la qualité du dispositif médical et non pas la compétence de l’utilisateur</a:t>
            </a:r>
            <a:endParaRPr lang="fr-F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fr-CH" b="1" dirty="0"/>
              <a:t>Aspects légaux : OMCJ</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152ADA74-52B5-433D-ACA8-2A99F1DD400E}" type="slidenum">
              <a:rPr lang="fr-FR"/>
              <a:pPr/>
              <a:t>34</a:t>
            </a:fld>
            <a:endParaRPr lang="fr-FR"/>
          </a:p>
        </p:txBody>
      </p:sp>
      <p:sp>
        <p:nvSpPr>
          <p:cNvPr id="88067" name="Rectangle 3"/>
          <p:cNvSpPr>
            <a:spLocks noGrp="1" noChangeArrowheads="1"/>
          </p:cNvSpPr>
          <p:nvPr>
            <p:ph sz="quarter" idx="1"/>
          </p:nvPr>
        </p:nvSpPr>
        <p:spPr/>
        <p:txBody>
          <a:bodyPr/>
          <a:lstStyle/>
          <a:p>
            <a:pPr algn="ctr">
              <a:lnSpc>
                <a:spcPct val="90000"/>
              </a:lnSpc>
              <a:buFontTx/>
              <a:buNone/>
            </a:pPr>
            <a:r>
              <a:rPr lang="fr-CH" dirty="0"/>
              <a:t>Ordonnance sur la prévention de la maladie de Creutzfeld-Jakob lors des interventions médico-chirurgicales du </a:t>
            </a:r>
            <a:r>
              <a:rPr lang="fr-CH" dirty="0" smtClean="0"/>
              <a:t>20/11/2002</a:t>
            </a:r>
          </a:p>
          <a:p>
            <a:pPr algn="ctr">
              <a:lnSpc>
                <a:spcPct val="90000"/>
              </a:lnSpc>
              <a:buFontTx/>
              <a:buNone/>
            </a:pPr>
            <a:endParaRPr lang="fr-CH" dirty="0"/>
          </a:p>
          <a:p>
            <a:pPr>
              <a:lnSpc>
                <a:spcPct val="90000"/>
              </a:lnSpc>
            </a:pPr>
            <a:r>
              <a:rPr lang="fr-CH" sz="2400" dirty="0"/>
              <a:t>Vise à réduire le risque de toutes les formes de la maladie de Creutzfeld-Jacob</a:t>
            </a:r>
          </a:p>
          <a:p>
            <a:pPr>
              <a:lnSpc>
                <a:spcPct val="90000"/>
              </a:lnSpc>
            </a:pPr>
            <a:r>
              <a:rPr lang="fr-CH" sz="2400" dirty="0"/>
              <a:t>Notion de tissus à risques</a:t>
            </a:r>
          </a:p>
          <a:p>
            <a:pPr>
              <a:lnSpc>
                <a:spcPct val="90000"/>
              </a:lnSpc>
            </a:pPr>
            <a:r>
              <a:rPr lang="fr-CH" sz="2400" b="1" u="sng" dirty="0"/>
              <a:t>Décontamination et désinfection: en fonction de l’état des connaissances scientifiques</a:t>
            </a:r>
          </a:p>
          <a:p>
            <a:pPr>
              <a:lnSpc>
                <a:spcPct val="90000"/>
              </a:lnSpc>
            </a:pPr>
            <a:r>
              <a:rPr lang="fr-CH" sz="2400" b="1" u="sng" dirty="0"/>
              <a:t>Stérilisation 134° 18 minutes sous pression de vapeur d’eau saturée</a:t>
            </a:r>
            <a:endParaRPr lang="fr-FR" sz="2400" b="1"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fr-CH" b="1" dirty="0"/>
              <a:t>Aspects légaux : OMCJ</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E6A045EB-2680-4F24-9656-AC6641CC8EBD}" type="slidenum">
              <a:rPr lang="fr-FR"/>
              <a:pPr/>
              <a:t>35</a:t>
            </a:fld>
            <a:endParaRPr lang="fr-FR"/>
          </a:p>
        </p:txBody>
      </p:sp>
      <p:sp>
        <p:nvSpPr>
          <p:cNvPr id="89091" name="Rectangle 3"/>
          <p:cNvSpPr>
            <a:spLocks noGrp="1" noChangeArrowheads="1"/>
          </p:cNvSpPr>
          <p:nvPr>
            <p:ph sz="quarter" idx="1"/>
          </p:nvPr>
        </p:nvSpPr>
        <p:spPr/>
        <p:txBody>
          <a:bodyPr/>
          <a:lstStyle/>
          <a:p>
            <a:endParaRPr lang="fr-CH" dirty="0" smtClean="0"/>
          </a:p>
          <a:p>
            <a:r>
              <a:rPr lang="fr-CH" dirty="0" smtClean="0"/>
              <a:t>01/01/2003</a:t>
            </a:r>
            <a:endParaRPr lang="fr-CH" dirty="0"/>
          </a:p>
          <a:p>
            <a:pPr>
              <a:buFontTx/>
              <a:buNone/>
            </a:pPr>
            <a:r>
              <a:rPr lang="fr-CH" dirty="0"/>
              <a:t>Si équipement adéquat</a:t>
            </a:r>
          </a:p>
          <a:p>
            <a:r>
              <a:rPr lang="fr-CH" dirty="0"/>
              <a:t>01/01/2004</a:t>
            </a:r>
          </a:p>
          <a:p>
            <a:pPr>
              <a:buFontTx/>
              <a:buNone/>
            </a:pPr>
            <a:r>
              <a:rPr lang="fr-CH" dirty="0"/>
              <a:t>Equipement adéquat planifié</a:t>
            </a:r>
          </a:p>
          <a:p>
            <a:r>
              <a:rPr lang="fr-CH" dirty="0"/>
              <a:t>01/01/2005</a:t>
            </a:r>
          </a:p>
          <a:p>
            <a:pPr>
              <a:buFontTx/>
              <a:buNone/>
            </a:pPr>
            <a:r>
              <a:rPr lang="fr-CH" dirty="0"/>
              <a:t>Autres structures sanitaires sans équipements adéquats</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CH" b="1" dirty="0"/>
              <a:t>Aspects normatifs</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36</a:t>
            </a:fld>
            <a:endParaRPr lang="fr-FR"/>
          </a:p>
        </p:txBody>
      </p:sp>
      <p:sp>
        <p:nvSpPr>
          <p:cNvPr id="91139" name="Rectangle 3"/>
          <p:cNvSpPr>
            <a:spLocks noGrp="1" noChangeArrowheads="1"/>
          </p:cNvSpPr>
          <p:nvPr>
            <p:ph sz="quarter" idx="1"/>
          </p:nvPr>
        </p:nvSpPr>
        <p:spPr/>
        <p:txBody>
          <a:bodyPr/>
          <a:lstStyle/>
          <a:p>
            <a:r>
              <a:rPr lang="fr-CH" b="1" dirty="0" smtClean="0"/>
              <a:t>EN ISO 13485/AC</a:t>
            </a:r>
            <a:r>
              <a:rPr lang="fr-CH" dirty="0" smtClean="0"/>
              <a:t>, Edition:2010-01</a:t>
            </a:r>
          </a:p>
          <a:p>
            <a:pPr>
              <a:buNone/>
            </a:pPr>
            <a:r>
              <a:rPr lang="fr-CH" dirty="0" smtClean="0"/>
              <a:t>Dispositifs médicaux - Systèmes de management de la qualité - Exigences à des fins réglementaires (ISO 13485:2003/Cor 1 :2009)</a:t>
            </a:r>
          </a:p>
          <a:p>
            <a:r>
              <a:rPr lang="fr-CH" b="1" dirty="0" smtClean="0"/>
              <a:t>EN ISO 17664</a:t>
            </a:r>
            <a:r>
              <a:rPr lang="fr-CH" dirty="0" smtClean="0"/>
              <a:t>, Edition:2004-05</a:t>
            </a:r>
          </a:p>
          <a:p>
            <a:pPr>
              <a:buNone/>
            </a:pPr>
            <a:r>
              <a:rPr lang="fr-CH" dirty="0" smtClean="0"/>
              <a:t>Stérilisation des dispositifs médicaux - Informations devant être fournies par le fabricant pour le processus de </a:t>
            </a:r>
            <a:r>
              <a:rPr lang="fr-CH" dirty="0" err="1" smtClean="0"/>
              <a:t>re</a:t>
            </a:r>
            <a:r>
              <a:rPr lang="fr-CH" dirty="0" smtClean="0"/>
              <a:t>-stérilisation des dispositifs médicaux (ISO 17664:2004)</a:t>
            </a:r>
          </a:p>
          <a:p>
            <a:endParaRPr lang="fr-CH" dirty="0" smtClean="0"/>
          </a:p>
          <a:p>
            <a:pPr>
              <a:lnSpc>
                <a:spcPct val="90000"/>
              </a:lnSpc>
            </a:pPr>
            <a:endParaRPr lang="fr-CH"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CH" b="1" dirty="0"/>
              <a:t>Aspects normatifs</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37</a:t>
            </a:fld>
            <a:endParaRPr lang="fr-FR"/>
          </a:p>
        </p:txBody>
      </p:sp>
      <p:sp>
        <p:nvSpPr>
          <p:cNvPr id="91139" name="Rectangle 3"/>
          <p:cNvSpPr>
            <a:spLocks noGrp="1" noChangeArrowheads="1"/>
          </p:cNvSpPr>
          <p:nvPr>
            <p:ph sz="quarter" idx="1"/>
          </p:nvPr>
        </p:nvSpPr>
        <p:spPr/>
        <p:txBody>
          <a:bodyPr>
            <a:normAutofit fontScale="92500" lnSpcReduction="10000"/>
          </a:bodyPr>
          <a:lstStyle/>
          <a:p>
            <a:endParaRPr lang="fr-CH" sz="2200" b="1" dirty="0" smtClean="0"/>
          </a:p>
          <a:p>
            <a:r>
              <a:rPr lang="fr-CH" sz="2200" b="1" dirty="0" smtClean="0"/>
              <a:t>EN ISO 15883-1</a:t>
            </a:r>
            <a:r>
              <a:rPr lang="fr-CH" sz="2200" dirty="0" smtClean="0"/>
              <a:t>, Edition: 2009-11</a:t>
            </a:r>
          </a:p>
          <a:p>
            <a:pPr>
              <a:buNone/>
            </a:pPr>
            <a:r>
              <a:rPr lang="fr-CH" sz="2200" dirty="0" smtClean="0"/>
              <a:t>Laveurs – désinfecteurs – partie 1: Exigences générales, termes et définitions et essais (ISO 15883-1 : 2006)</a:t>
            </a:r>
          </a:p>
          <a:p>
            <a:r>
              <a:rPr lang="fr-CH" sz="2200" b="1" dirty="0" smtClean="0"/>
              <a:t>EN ISO 15883-2, </a:t>
            </a:r>
            <a:r>
              <a:rPr lang="fr-CH" sz="2200" dirty="0" smtClean="0"/>
              <a:t>Edition: 2009-11</a:t>
            </a:r>
          </a:p>
          <a:p>
            <a:pPr>
              <a:buNone/>
            </a:pPr>
            <a:r>
              <a:rPr lang="fr-CH" sz="2200" dirty="0" smtClean="0"/>
              <a:t>Laveurs – désinfecteurs – partie 2: Exigences et essais pour laveurs </a:t>
            </a:r>
            <a:r>
              <a:rPr lang="fr-CH" sz="2200" dirty="0" err="1" smtClean="0"/>
              <a:t>dé­sinfecteurs</a:t>
            </a:r>
            <a:r>
              <a:rPr lang="fr-CH" sz="2200" dirty="0" smtClean="0"/>
              <a:t> destinés à la désinfection thermique des instruments chirurgicaux, du matériel d’anesthésie, des bacs, plats, récipients, ustensiles, de la verrerie, etc. (ISO 15883-2 : 2006)</a:t>
            </a:r>
          </a:p>
          <a:p>
            <a:r>
              <a:rPr lang="fr-CH" sz="2200" b="1" dirty="0" smtClean="0"/>
              <a:t>EN ISO 15883-4</a:t>
            </a:r>
            <a:r>
              <a:rPr lang="fr-CH" sz="2200" dirty="0" smtClean="0"/>
              <a:t>, Edition: 2009-11</a:t>
            </a:r>
          </a:p>
          <a:p>
            <a:pPr>
              <a:buNone/>
            </a:pPr>
            <a:r>
              <a:rPr lang="fr-CH" sz="2200" dirty="0" smtClean="0"/>
              <a:t>Laveurs-désinfecteurs - Partie 4: exigences et essais des laveurs-désinfecteurs destinés à la désinfection chimique des endoscopes thermolabiles (ISO 15883-4 : 2008)</a:t>
            </a:r>
          </a:p>
          <a:p>
            <a:endParaRPr lang="fr-CH" dirty="0" smtClean="0"/>
          </a:p>
          <a:p>
            <a:pPr>
              <a:lnSpc>
                <a:spcPct val="90000"/>
              </a:lnSpc>
            </a:pPr>
            <a:endParaRPr lang="fr-CH"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CH" b="1" dirty="0"/>
              <a:t>Aspects normatifs</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38</a:t>
            </a:fld>
            <a:endParaRPr lang="fr-FR"/>
          </a:p>
        </p:txBody>
      </p:sp>
      <p:sp>
        <p:nvSpPr>
          <p:cNvPr id="91139" name="Rectangle 3"/>
          <p:cNvSpPr>
            <a:spLocks noGrp="1" noChangeArrowheads="1"/>
          </p:cNvSpPr>
          <p:nvPr>
            <p:ph sz="quarter" idx="1"/>
          </p:nvPr>
        </p:nvSpPr>
        <p:spPr/>
        <p:txBody>
          <a:bodyPr>
            <a:normAutofit fontScale="85000" lnSpcReduction="20000"/>
          </a:bodyPr>
          <a:lstStyle/>
          <a:p>
            <a:r>
              <a:rPr lang="fr-CH" b="1" dirty="0" smtClean="0"/>
              <a:t>EN ISO 11607-1</a:t>
            </a:r>
            <a:r>
              <a:rPr lang="fr-CH" dirty="0" smtClean="0"/>
              <a:t>, Edition:2009-10	</a:t>
            </a:r>
          </a:p>
          <a:p>
            <a:pPr>
              <a:buNone/>
            </a:pPr>
            <a:r>
              <a:rPr lang="fr-CH" dirty="0" smtClean="0"/>
              <a:t>Emballages des dispositifs médicaux stérilisés au stade terminal - Partie 1: Exigences relatives aux matériaux, aux systèmes de barrières stériles et aux systèmes d'emballages</a:t>
            </a:r>
          </a:p>
          <a:p>
            <a:r>
              <a:rPr lang="fr-CH" b="1" dirty="0" smtClean="0"/>
              <a:t>EN ISO 11607-2</a:t>
            </a:r>
            <a:r>
              <a:rPr lang="fr-CH" dirty="0" smtClean="0"/>
              <a:t>, Edition:2006-06	</a:t>
            </a:r>
          </a:p>
          <a:p>
            <a:pPr>
              <a:buNone/>
            </a:pPr>
            <a:r>
              <a:rPr lang="fr-CH" dirty="0" smtClean="0"/>
              <a:t>Emballages des dispositifs médicaux stérilisés au stade terminal - Partie 2: Exigences relatives aux procédés de mise en forme, de fermeture et d'assemblage</a:t>
            </a:r>
          </a:p>
          <a:p>
            <a:r>
              <a:rPr lang="fr-CH" dirty="0" smtClean="0"/>
              <a:t> </a:t>
            </a:r>
            <a:r>
              <a:rPr lang="fr-CH" b="1" dirty="0" smtClean="0"/>
              <a:t> EN 868-5</a:t>
            </a:r>
            <a:r>
              <a:rPr lang="fr-CH" dirty="0" smtClean="0"/>
              <a:t>, Edition:2009-09</a:t>
            </a:r>
          </a:p>
          <a:p>
            <a:pPr>
              <a:buNone/>
            </a:pPr>
            <a:r>
              <a:rPr lang="fr-CH" dirty="0" smtClean="0"/>
              <a:t>Matériaux d'emballages pour les dispositifs médicaux stérilisés au stade terminal - Partie 5: Sachets et gaines </a:t>
            </a:r>
            <a:r>
              <a:rPr lang="fr-CH" dirty="0" err="1" smtClean="0"/>
              <a:t>thermoscellables</a:t>
            </a:r>
            <a:r>
              <a:rPr lang="fr-CH" dirty="0" smtClean="0"/>
              <a:t> constitués d’une face matière poreuse et d’une face film plastique - Exigences et méthodes d'essai</a:t>
            </a:r>
          </a:p>
          <a:p>
            <a:pPr>
              <a:buNone/>
            </a:pPr>
            <a:r>
              <a:rPr lang="fr-CH" dirty="0" smtClean="0"/>
              <a:t> </a:t>
            </a:r>
          </a:p>
          <a:p>
            <a:endParaRPr lang="fr-CH" dirty="0" smtClean="0"/>
          </a:p>
          <a:p>
            <a:pPr>
              <a:lnSpc>
                <a:spcPct val="90000"/>
              </a:lnSpc>
            </a:pPr>
            <a:endParaRPr lang="fr-CH"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CH" b="1" dirty="0"/>
              <a:t>Aspects normatifs</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39</a:t>
            </a:fld>
            <a:endParaRPr lang="fr-FR"/>
          </a:p>
        </p:txBody>
      </p:sp>
      <p:sp>
        <p:nvSpPr>
          <p:cNvPr id="91139" name="Rectangle 3"/>
          <p:cNvSpPr>
            <a:spLocks noGrp="1" noChangeArrowheads="1"/>
          </p:cNvSpPr>
          <p:nvPr>
            <p:ph sz="quarter" idx="1"/>
          </p:nvPr>
        </p:nvSpPr>
        <p:spPr/>
        <p:txBody>
          <a:bodyPr>
            <a:normAutofit fontScale="77500" lnSpcReduction="20000"/>
          </a:bodyPr>
          <a:lstStyle/>
          <a:p>
            <a:r>
              <a:rPr lang="fr-CH" b="1" dirty="0" smtClean="0"/>
              <a:t>EN 285 : 2006 + A2 : 2009</a:t>
            </a:r>
            <a:r>
              <a:rPr lang="fr-CH" dirty="0" smtClean="0"/>
              <a:t>, Edition: 2009-05</a:t>
            </a:r>
          </a:p>
          <a:p>
            <a:pPr>
              <a:buNone/>
            </a:pPr>
            <a:r>
              <a:rPr lang="fr-CH" dirty="0" smtClean="0"/>
              <a:t>Stérilisation. Stérilisateurs à la vapeur d’eau. Grands stérilisateurs</a:t>
            </a:r>
          </a:p>
          <a:p>
            <a:r>
              <a:rPr lang="fr-CH" b="1" dirty="0" smtClean="0"/>
              <a:t>EN 13060 : 2004 + A : 2009</a:t>
            </a:r>
            <a:r>
              <a:rPr lang="fr-CH" dirty="0" smtClean="0"/>
              <a:t>, Edition:2009-05</a:t>
            </a:r>
          </a:p>
          <a:p>
            <a:pPr>
              <a:buNone/>
            </a:pPr>
            <a:r>
              <a:rPr lang="fr-CH" dirty="0" smtClean="0"/>
              <a:t>Petits stérilisateurs à la vapeur d'eau</a:t>
            </a:r>
          </a:p>
          <a:p>
            <a:pPr>
              <a:buNone/>
            </a:pPr>
            <a:endParaRPr lang="fr-CH" dirty="0" smtClean="0"/>
          </a:p>
          <a:p>
            <a:r>
              <a:rPr lang="fr-CH" b="1" dirty="0" smtClean="0"/>
              <a:t>EN ISO 17665-1</a:t>
            </a:r>
            <a:r>
              <a:rPr lang="fr-CH" dirty="0" smtClean="0"/>
              <a:t>, Edition:2006-11	</a:t>
            </a:r>
          </a:p>
          <a:p>
            <a:pPr>
              <a:buNone/>
            </a:pPr>
            <a:r>
              <a:rPr lang="fr-CH" dirty="0" smtClean="0"/>
              <a:t>Stérilisation des produits de santé - Chaleur humide – Partie 1 : Exigences pour le développement, la validation et le contrôle de routine d'un procédé de stérilisation des dispositifs médicaux (ISO 17665-1 :2006)</a:t>
            </a:r>
          </a:p>
          <a:p>
            <a:r>
              <a:rPr lang="fr-CH" b="1" dirty="0" smtClean="0"/>
              <a:t>EN ISO 17665-2</a:t>
            </a:r>
            <a:r>
              <a:rPr lang="fr-CH" dirty="0" smtClean="0"/>
              <a:t>, Edition : 2009-01</a:t>
            </a:r>
          </a:p>
          <a:p>
            <a:pPr>
              <a:buNone/>
            </a:pPr>
            <a:r>
              <a:rPr lang="fr-CH" dirty="0" smtClean="0"/>
              <a:t>Stérilisation des produits de santé – Chaleur Humide – Parie 2 : Directives relatives à l’application de l’ISO 17665-1 (ISO 17665-2 : 2009)</a:t>
            </a:r>
          </a:p>
          <a:p>
            <a:endParaRPr lang="fr-CH" dirty="0" smtClean="0"/>
          </a:p>
          <a:p>
            <a:endParaRPr lang="fr-CH" dirty="0" smtClean="0"/>
          </a:p>
          <a:p>
            <a:endParaRPr lang="fr-CH" dirty="0" smtClean="0"/>
          </a:p>
          <a:p>
            <a:pPr>
              <a:lnSpc>
                <a:spcPct val="90000"/>
              </a:lnSpc>
            </a:pPr>
            <a:endParaRPr lang="fr-CH"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H" smtClean="0"/>
              <a:t>H.Ney 05.02.2013</a:t>
            </a:r>
            <a:endParaRPr lang="fr-FR"/>
          </a:p>
        </p:txBody>
      </p:sp>
      <p:sp>
        <p:nvSpPr>
          <p:cNvPr id="3" name="Espace réservé du numéro de diapositive 2"/>
          <p:cNvSpPr>
            <a:spLocks noGrp="1"/>
          </p:cNvSpPr>
          <p:nvPr>
            <p:ph type="sldNum" sz="quarter" idx="12"/>
          </p:nvPr>
        </p:nvSpPr>
        <p:spPr/>
        <p:txBody>
          <a:bodyPr/>
          <a:lstStyle/>
          <a:p>
            <a:fld id="{CF811F7F-0AB6-442D-9FC7-1B407234C473}" type="slidenum">
              <a:rPr lang="fr-FR" smtClean="0"/>
              <a:pPr/>
              <a:t>4</a:t>
            </a:fld>
            <a:endParaRPr lang="fr-FR"/>
          </a:p>
        </p:txBody>
      </p:sp>
      <p:sp>
        <p:nvSpPr>
          <p:cNvPr id="4" name="Text Box 18"/>
          <p:cNvSpPr txBox="1">
            <a:spLocks noChangeArrowheads="1"/>
          </p:cNvSpPr>
          <p:nvPr/>
        </p:nvSpPr>
        <p:spPr bwMode="auto">
          <a:xfrm>
            <a:off x="304800" y="328613"/>
            <a:ext cx="7543800" cy="646331"/>
          </a:xfrm>
          <a:prstGeom prst="rect">
            <a:avLst/>
          </a:prstGeom>
          <a:noFill/>
          <a:ln w="9525">
            <a:noFill/>
            <a:miter lim="800000"/>
            <a:headEnd/>
            <a:tailEnd/>
          </a:ln>
        </p:spPr>
        <p:txBody>
          <a:bodyPr>
            <a:spAutoFit/>
          </a:bodyPr>
          <a:lstStyle/>
          <a:p>
            <a:pPr algn="r"/>
            <a:r>
              <a:rPr lang="de-DE" b="1" dirty="0" err="1" smtClean="0">
                <a:solidFill>
                  <a:schemeClr val="tx2"/>
                </a:solidFill>
                <a:latin typeface="Calibri" pitchFamily="34" charset="0"/>
              </a:rPr>
              <a:t>Réglementation</a:t>
            </a:r>
            <a:r>
              <a:rPr lang="de-DE" b="1" dirty="0" smtClean="0">
                <a:solidFill>
                  <a:schemeClr val="tx2"/>
                </a:solidFill>
                <a:latin typeface="Calibri" pitchFamily="34" charset="0"/>
              </a:rPr>
              <a:t> </a:t>
            </a:r>
            <a:r>
              <a:rPr lang="de-DE" b="1" dirty="0">
                <a:solidFill>
                  <a:schemeClr val="tx2"/>
                </a:solidFill>
                <a:latin typeface="Calibri" pitchFamily="34" charset="0"/>
              </a:rPr>
              <a:t>des </a:t>
            </a:r>
            <a:r>
              <a:rPr lang="de-DE" b="1" dirty="0" err="1" smtClean="0">
                <a:solidFill>
                  <a:schemeClr val="tx2"/>
                </a:solidFill>
                <a:latin typeface="Calibri" pitchFamily="34" charset="0"/>
              </a:rPr>
              <a:t>DMx</a:t>
            </a:r>
            <a:r>
              <a:rPr lang="de-DE" b="1" dirty="0" smtClean="0">
                <a:solidFill>
                  <a:schemeClr val="tx2"/>
                </a:solidFill>
                <a:latin typeface="Calibri" pitchFamily="34" charset="0"/>
              </a:rPr>
              <a:t> </a:t>
            </a:r>
            <a:r>
              <a:rPr lang="de-DE" b="1" dirty="0">
                <a:solidFill>
                  <a:schemeClr val="tx2"/>
                </a:solidFill>
                <a:latin typeface="Calibri" pitchFamily="34" charset="0"/>
              </a:rPr>
              <a:t>en Suisse</a:t>
            </a:r>
          </a:p>
        </p:txBody>
      </p:sp>
      <p:sp>
        <p:nvSpPr>
          <p:cNvPr id="5" name="Line 2"/>
          <p:cNvSpPr>
            <a:spLocks noChangeShapeType="1"/>
          </p:cNvSpPr>
          <p:nvPr/>
        </p:nvSpPr>
        <p:spPr bwMode="auto">
          <a:xfrm rot="4296728" flipH="1">
            <a:off x="2972594" y="3047206"/>
            <a:ext cx="1074738" cy="9525"/>
          </a:xfrm>
          <a:prstGeom prst="line">
            <a:avLst/>
          </a:prstGeom>
          <a:noFill/>
          <a:ln w="9525">
            <a:solidFill>
              <a:schemeClr val="tx1"/>
            </a:solidFill>
            <a:round/>
            <a:headEnd/>
            <a:tailEnd/>
          </a:ln>
        </p:spPr>
        <p:txBody>
          <a:bodyPr wrap="none" anchor="ctr"/>
          <a:lstStyle/>
          <a:p>
            <a:endParaRPr lang="fr-FR"/>
          </a:p>
        </p:txBody>
      </p:sp>
      <p:grpSp>
        <p:nvGrpSpPr>
          <p:cNvPr id="6" name="Group 3"/>
          <p:cNvGrpSpPr>
            <a:grpSpLocks/>
          </p:cNvGrpSpPr>
          <p:nvPr/>
        </p:nvGrpSpPr>
        <p:grpSpPr bwMode="auto">
          <a:xfrm>
            <a:off x="3319463" y="3662363"/>
            <a:ext cx="1644650" cy="1209675"/>
            <a:chOff x="1768" y="1401"/>
            <a:chExt cx="2163" cy="2149"/>
          </a:xfrm>
        </p:grpSpPr>
        <p:sp>
          <p:nvSpPr>
            <p:cNvPr id="7" name="Freeform 4"/>
            <p:cNvSpPr>
              <a:spLocks/>
            </p:cNvSpPr>
            <p:nvPr/>
          </p:nvSpPr>
          <p:spPr bwMode="auto">
            <a:xfrm rot="10800000">
              <a:off x="2961" y="2729"/>
              <a:ext cx="777" cy="775"/>
            </a:xfrm>
            <a:custGeom>
              <a:avLst/>
              <a:gdLst>
                <a:gd name="T0" fmla="*/ 0 w 777"/>
                <a:gd name="T1" fmla="*/ 614 h 775"/>
                <a:gd name="T2" fmla="*/ 8 w 777"/>
                <a:gd name="T3" fmla="*/ 598 h 775"/>
                <a:gd name="T4" fmla="*/ 15 w 777"/>
                <a:gd name="T5" fmla="*/ 585 h 775"/>
                <a:gd name="T6" fmla="*/ 22 w 777"/>
                <a:gd name="T7" fmla="*/ 571 h 775"/>
                <a:gd name="T8" fmla="*/ 29 w 777"/>
                <a:gd name="T9" fmla="*/ 558 h 775"/>
                <a:gd name="T10" fmla="*/ 37 w 777"/>
                <a:gd name="T11" fmla="*/ 544 h 775"/>
                <a:gd name="T12" fmla="*/ 46 w 777"/>
                <a:gd name="T13" fmla="*/ 530 h 775"/>
                <a:gd name="T14" fmla="*/ 54 w 777"/>
                <a:gd name="T15" fmla="*/ 517 h 775"/>
                <a:gd name="T16" fmla="*/ 62 w 777"/>
                <a:gd name="T17" fmla="*/ 503 h 775"/>
                <a:gd name="T18" fmla="*/ 73 w 777"/>
                <a:gd name="T19" fmla="*/ 487 h 775"/>
                <a:gd name="T20" fmla="*/ 85 w 777"/>
                <a:gd name="T21" fmla="*/ 471 h 775"/>
                <a:gd name="T22" fmla="*/ 94 w 777"/>
                <a:gd name="T23" fmla="*/ 458 h 775"/>
                <a:gd name="T24" fmla="*/ 105 w 777"/>
                <a:gd name="T25" fmla="*/ 445 h 775"/>
                <a:gd name="T26" fmla="*/ 116 w 777"/>
                <a:gd name="T27" fmla="*/ 430 h 775"/>
                <a:gd name="T28" fmla="*/ 128 w 777"/>
                <a:gd name="T29" fmla="*/ 414 h 775"/>
                <a:gd name="T30" fmla="*/ 140 w 777"/>
                <a:gd name="T31" fmla="*/ 400 h 775"/>
                <a:gd name="T32" fmla="*/ 153 w 777"/>
                <a:gd name="T33" fmla="*/ 385 h 775"/>
                <a:gd name="T34" fmla="*/ 165 w 777"/>
                <a:gd name="T35" fmla="*/ 373 h 775"/>
                <a:gd name="T36" fmla="*/ 180 w 777"/>
                <a:gd name="T37" fmla="*/ 356 h 775"/>
                <a:gd name="T38" fmla="*/ 193 w 777"/>
                <a:gd name="T39" fmla="*/ 342 h 775"/>
                <a:gd name="T40" fmla="*/ 206 w 777"/>
                <a:gd name="T41" fmla="*/ 330 h 775"/>
                <a:gd name="T42" fmla="*/ 221 w 777"/>
                <a:gd name="T43" fmla="*/ 316 h 775"/>
                <a:gd name="T44" fmla="*/ 232 w 777"/>
                <a:gd name="T45" fmla="*/ 306 h 775"/>
                <a:gd name="T46" fmla="*/ 246 w 777"/>
                <a:gd name="T47" fmla="*/ 294 h 775"/>
                <a:gd name="T48" fmla="*/ 260 w 777"/>
                <a:gd name="T49" fmla="*/ 282 h 775"/>
                <a:gd name="T50" fmla="*/ 277 w 777"/>
                <a:gd name="T51" fmla="*/ 269 h 775"/>
                <a:gd name="T52" fmla="*/ 291 w 777"/>
                <a:gd name="T53" fmla="*/ 258 h 775"/>
                <a:gd name="T54" fmla="*/ 307 w 777"/>
                <a:gd name="T55" fmla="*/ 245 h 775"/>
                <a:gd name="T56" fmla="*/ 326 w 777"/>
                <a:gd name="T57" fmla="*/ 232 h 775"/>
                <a:gd name="T58" fmla="*/ 343 w 777"/>
                <a:gd name="T59" fmla="*/ 219 h 775"/>
                <a:gd name="T60" fmla="*/ 362 w 777"/>
                <a:gd name="T61" fmla="*/ 206 h 775"/>
                <a:gd name="T62" fmla="*/ 381 w 777"/>
                <a:gd name="T63" fmla="*/ 194 h 775"/>
                <a:gd name="T64" fmla="*/ 401 w 777"/>
                <a:gd name="T65" fmla="*/ 183 h 775"/>
                <a:gd name="T66" fmla="*/ 422 w 777"/>
                <a:gd name="T67" fmla="*/ 171 h 775"/>
                <a:gd name="T68" fmla="*/ 440 w 777"/>
                <a:gd name="T69" fmla="*/ 163 h 775"/>
                <a:gd name="T70" fmla="*/ 457 w 777"/>
                <a:gd name="T71" fmla="*/ 153 h 775"/>
                <a:gd name="T72" fmla="*/ 477 w 777"/>
                <a:gd name="T73" fmla="*/ 145 h 775"/>
                <a:gd name="T74" fmla="*/ 491 w 777"/>
                <a:gd name="T75" fmla="*/ 139 h 775"/>
                <a:gd name="T76" fmla="*/ 431 w 777"/>
                <a:gd name="T77" fmla="*/ 0 h 775"/>
                <a:gd name="T78" fmla="*/ 777 w 777"/>
                <a:gd name="T79" fmla="*/ 198 h 775"/>
                <a:gd name="T80" fmla="*/ 687 w 777"/>
                <a:gd name="T81" fmla="*/ 609 h 775"/>
                <a:gd name="T82" fmla="*/ 631 w 777"/>
                <a:gd name="T83" fmla="*/ 487 h 775"/>
                <a:gd name="T84" fmla="*/ 608 w 777"/>
                <a:gd name="T85" fmla="*/ 498 h 775"/>
                <a:gd name="T86" fmla="*/ 586 w 777"/>
                <a:gd name="T87" fmla="*/ 510 h 775"/>
                <a:gd name="T88" fmla="*/ 562 w 777"/>
                <a:gd name="T89" fmla="*/ 525 h 775"/>
                <a:gd name="T90" fmla="*/ 536 w 777"/>
                <a:gd name="T91" fmla="*/ 542 h 775"/>
                <a:gd name="T92" fmla="*/ 516 w 777"/>
                <a:gd name="T93" fmla="*/ 557 h 775"/>
                <a:gd name="T94" fmla="*/ 496 w 777"/>
                <a:gd name="T95" fmla="*/ 574 h 775"/>
                <a:gd name="T96" fmla="*/ 476 w 777"/>
                <a:gd name="T97" fmla="*/ 590 h 775"/>
                <a:gd name="T98" fmla="*/ 459 w 777"/>
                <a:gd name="T99" fmla="*/ 607 h 775"/>
                <a:gd name="T100" fmla="*/ 443 w 777"/>
                <a:gd name="T101" fmla="*/ 625 h 775"/>
                <a:gd name="T102" fmla="*/ 425 w 777"/>
                <a:gd name="T103" fmla="*/ 644 h 775"/>
                <a:gd name="T104" fmla="*/ 410 w 777"/>
                <a:gd name="T105" fmla="*/ 663 h 775"/>
                <a:gd name="T106" fmla="*/ 395 w 777"/>
                <a:gd name="T107" fmla="*/ 682 h 775"/>
                <a:gd name="T108" fmla="*/ 382 w 777"/>
                <a:gd name="T109" fmla="*/ 699 h 775"/>
                <a:gd name="T110" fmla="*/ 368 w 777"/>
                <a:gd name="T111" fmla="*/ 722 h 775"/>
                <a:gd name="T112" fmla="*/ 355 w 777"/>
                <a:gd name="T113" fmla="*/ 743 h 775"/>
                <a:gd name="T114" fmla="*/ 348 w 777"/>
                <a:gd name="T115" fmla="*/ 759 h 775"/>
                <a:gd name="T116" fmla="*/ 339 w 777"/>
                <a:gd name="T117" fmla="*/ 775 h 775"/>
                <a:gd name="T118" fmla="*/ 0 w 777"/>
                <a:gd name="T119" fmla="*/ 614 h 7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775"/>
                <a:gd name="T182" fmla="*/ 777 w 777"/>
                <a:gd name="T183" fmla="*/ 775 h 7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775">
                  <a:moveTo>
                    <a:pt x="0" y="614"/>
                  </a:moveTo>
                  <a:lnTo>
                    <a:pt x="8" y="598"/>
                  </a:lnTo>
                  <a:lnTo>
                    <a:pt x="15" y="585"/>
                  </a:lnTo>
                  <a:lnTo>
                    <a:pt x="22" y="571"/>
                  </a:lnTo>
                  <a:lnTo>
                    <a:pt x="29" y="558"/>
                  </a:lnTo>
                  <a:lnTo>
                    <a:pt x="37" y="544"/>
                  </a:lnTo>
                  <a:lnTo>
                    <a:pt x="46" y="530"/>
                  </a:lnTo>
                  <a:lnTo>
                    <a:pt x="54" y="517"/>
                  </a:lnTo>
                  <a:lnTo>
                    <a:pt x="62" y="503"/>
                  </a:lnTo>
                  <a:lnTo>
                    <a:pt x="73" y="487"/>
                  </a:lnTo>
                  <a:lnTo>
                    <a:pt x="85" y="471"/>
                  </a:lnTo>
                  <a:lnTo>
                    <a:pt x="94" y="458"/>
                  </a:lnTo>
                  <a:lnTo>
                    <a:pt x="105" y="445"/>
                  </a:lnTo>
                  <a:lnTo>
                    <a:pt x="116" y="430"/>
                  </a:lnTo>
                  <a:lnTo>
                    <a:pt x="128" y="414"/>
                  </a:lnTo>
                  <a:lnTo>
                    <a:pt x="140" y="400"/>
                  </a:lnTo>
                  <a:lnTo>
                    <a:pt x="153" y="385"/>
                  </a:lnTo>
                  <a:lnTo>
                    <a:pt x="165" y="373"/>
                  </a:lnTo>
                  <a:lnTo>
                    <a:pt x="180" y="356"/>
                  </a:lnTo>
                  <a:lnTo>
                    <a:pt x="193" y="342"/>
                  </a:lnTo>
                  <a:lnTo>
                    <a:pt x="206" y="330"/>
                  </a:lnTo>
                  <a:lnTo>
                    <a:pt x="221" y="316"/>
                  </a:lnTo>
                  <a:lnTo>
                    <a:pt x="232" y="306"/>
                  </a:lnTo>
                  <a:lnTo>
                    <a:pt x="246" y="294"/>
                  </a:lnTo>
                  <a:lnTo>
                    <a:pt x="260" y="282"/>
                  </a:lnTo>
                  <a:lnTo>
                    <a:pt x="277" y="269"/>
                  </a:lnTo>
                  <a:lnTo>
                    <a:pt x="291" y="258"/>
                  </a:lnTo>
                  <a:lnTo>
                    <a:pt x="307" y="245"/>
                  </a:lnTo>
                  <a:lnTo>
                    <a:pt x="326" y="232"/>
                  </a:lnTo>
                  <a:lnTo>
                    <a:pt x="343" y="219"/>
                  </a:lnTo>
                  <a:lnTo>
                    <a:pt x="362" y="206"/>
                  </a:lnTo>
                  <a:lnTo>
                    <a:pt x="381" y="194"/>
                  </a:lnTo>
                  <a:lnTo>
                    <a:pt x="401" y="183"/>
                  </a:lnTo>
                  <a:lnTo>
                    <a:pt x="422" y="171"/>
                  </a:lnTo>
                  <a:lnTo>
                    <a:pt x="440" y="163"/>
                  </a:lnTo>
                  <a:lnTo>
                    <a:pt x="457" y="153"/>
                  </a:lnTo>
                  <a:lnTo>
                    <a:pt x="477" y="145"/>
                  </a:lnTo>
                  <a:lnTo>
                    <a:pt x="491" y="139"/>
                  </a:lnTo>
                  <a:lnTo>
                    <a:pt x="431" y="0"/>
                  </a:lnTo>
                  <a:lnTo>
                    <a:pt x="777" y="198"/>
                  </a:lnTo>
                  <a:lnTo>
                    <a:pt x="687" y="609"/>
                  </a:lnTo>
                  <a:lnTo>
                    <a:pt x="631" y="487"/>
                  </a:lnTo>
                  <a:lnTo>
                    <a:pt x="608" y="498"/>
                  </a:lnTo>
                  <a:lnTo>
                    <a:pt x="586" y="510"/>
                  </a:lnTo>
                  <a:lnTo>
                    <a:pt x="562" y="525"/>
                  </a:lnTo>
                  <a:lnTo>
                    <a:pt x="536" y="542"/>
                  </a:lnTo>
                  <a:lnTo>
                    <a:pt x="516" y="557"/>
                  </a:lnTo>
                  <a:lnTo>
                    <a:pt x="496" y="574"/>
                  </a:lnTo>
                  <a:lnTo>
                    <a:pt x="476" y="590"/>
                  </a:lnTo>
                  <a:lnTo>
                    <a:pt x="459" y="607"/>
                  </a:lnTo>
                  <a:lnTo>
                    <a:pt x="443" y="625"/>
                  </a:lnTo>
                  <a:lnTo>
                    <a:pt x="425" y="644"/>
                  </a:lnTo>
                  <a:lnTo>
                    <a:pt x="410" y="663"/>
                  </a:lnTo>
                  <a:lnTo>
                    <a:pt x="395" y="682"/>
                  </a:lnTo>
                  <a:lnTo>
                    <a:pt x="382" y="699"/>
                  </a:lnTo>
                  <a:lnTo>
                    <a:pt x="368" y="722"/>
                  </a:lnTo>
                  <a:lnTo>
                    <a:pt x="355" y="743"/>
                  </a:lnTo>
                  <a:lnTo>
                    <a:pt x="348" y="759"/>
                  </a:lnTo>
                  <a:lnTo>
                    <a:pt x="339" y="775"/>
                  </a:lnTo>
                  <a:lnTo>
                    <a:pt x="0" y="614"/>
                  </a:lnTo>
                  <a:close/>
                </a:path>
              </a:pathLst>
            </a:custGeom>
            <a:solidFill>
              <a:schemeClr val="accent2"/>
            </a:solidFill>
            <a:ln w="12700">
              <a:solidFill>
                <a:srgbClr val="000000"/>
              </a:solidFill>
              <a:prstDash val="solid"/>
              <a:round/>
              <a:headEnd/>
              <a:tailEnd/>
            </a:ln>
          </p:spPr>
          <p:txBody>
            <a:bodyPr/>
            <a:lstStyle/>
            <a:p>
              <a:endParaRPr lang="fr-FR" b="1"/>
            </a:p>
          </p:txBody>
        </p:sp>
        <p:sp>
          <p:nvSpPr>
            <p:cNvPr id="8" name="Freeform 5"/>
            <p:cNvSpPr>
              <a:spLocks/>
            </p:cNvSpPr>
            <p:nvPr/>
          </p:nvSpPr>
          <p:spPr bwMode="auto">
            <a:xfrm rot="10800000">
              <a:off x="3247" y="2095"/>
              <a:ext cx="684" cy="863"/>
            </a:xfrm>
            <a:custGeom>
              <a:avLst/>
              <a:gdLst>
                <a:gd name="T0" fmla="*/ 684 w 684"/>
                <a:gd name="T1" fmla="*/ 357 h 863"/>
                <a:gd name="T2" fmla="*/ 510 w 684"/>
                <a:gd name="T3" fmla="*/ 286 h 863"/>
                <a:gd name="T4" fmla="*/ 503 w 684"/>
                <a:gd name="T5" fmla="*/ 302 h 863"/>
                <a:gd name="T6" fmla="*/ 499 w 684"/>
                <a:gd name="T7" fmla="*/ 318 h 863"/>
                <a:gd name="T8" fmla="*/ 494 w 684"/>
                <a:gd name="T9" fmla="*/ 335 h 863"/>
                <a:gd name="T10" fmla="*/ 490 w 684"/>
                <a:gd name="T11" fmla="*/ 353 h 863"/>
                <a:gd name="T12" fmla="*/ 485 w 684"/>
                <a:gd name="T13" fmla="*/ 376 h 863"/>
                <a:gd name="T14" fmla="*/ 482 w 684"/>
                <a:gd name="T15" fmla="*/ 395 h 863"/>
                <a:gd name="T16" fmla="*/ 479 w 684"/>
                <a:gd name="T17" fmla="*/ 416 h 863"/>
                <a:gd name="T18" fmla="*/ 477 w 684"/>
                <a:gd name="T19" fmla="*/ 439 h 863"/>
                <a:gd name="T20" fmla="*/ 475 w 684"/>
                <a:gd name="T21" fmla="*/ 463 h 863"/>
                <a:gd name="T22" fmla="*/ 475 w 684"/>
                <a:gd name="T23" fmla="*/ 506 h 863"/>
                <a:gd name="T24" fmla="*/ 476 w 684"/>
                <a:gd name="T25" fmla="*/ 528 h 863"/>
                <a:gd name="T26" fmla="*/ 477 w 684"/>
                <a:gd name="T27" fmla="*/ 549 h 863"/>
                <a:gd name="T28" fmla="*/ 480 w 684"/>
                <a:gd name="T29" fmla="*/ 570 h 863"/>
                <a:gd name="T30" fmla="*/ 484 w 684"/>
                <a:gd name="T31" fmla="*/ 591 h 863"/>
                <a:gd name="T32" fmla="*/ 488 w 684"/>
                <a:gd name="T33" fmla="*/ 611 h 863"/>
                <a:gd name="T34" fmla="*/ 493 w 684"/>
                <a:gd name="T35" fmla="*/ 635 h 863"/>
                <a:gd name="T36" fmla="*/ 500 w 684"/>
                <a:gd name="T37" fmla="*/ 657 h 863"/>
                <a:gd name="T38" fmla="*/ 173 w 684"/>
                <a:gd name="T39" fmla="*/ 863 h 863"/>
                <a:gd name="T40" fmla="*/ 166 w 684"/>
                <a:gd name="T41" fmla="*/ 842 h 863"/>
                <a:gd name="T42" fmla="*/ 159 w 684"/>
                <a:gd name="T43" fmla="*/ 824 h 863"/>
                <a:gd name="T44" fmla="*/ 153 w 684"/>
                <a:gd name="T45" fmla="*/ 807 h 863"/>
                <a:gd name="T46" fmla="*/ 147 w 684"/>
                <a:gd name="T47" fmla="*/ 788 h 863"/>
                <a:gd name="T48" fmla="*/ 142 w 684"/>
                <a:gd name="T49" fmla="*/ 772 h 863"/>
                <a:gd name="T50" fmla="*/ 136 w 684"/>
                <a:gd name="T51" fmla="*/ 754 h 863"/>
                <a:gd name="T52" fmla="*/ 132 w 684"/>
                <a:gd name="T53" fmla="*/ 737 h 863"/>
                <a:gd name="T54" fmla="*/ 128 w 684"/>
                <a:gd name="T55" fmla="*/ 721 h 863"/>
                <a:gd name="T56" fmla="*/ 124 w 684"/>
                <a:gd name="T57" fmla="*/ 704 h 863"/>
                <a:gd name="T58" fmla="*/ 119 w 684"/>
                <a:gd name="T59" fmla="*/ 684 h 863"/>
                <a:gd name="T60" fmla="*/ 116 w 684"/>
                <a:gd name="T61" fmla="*/ 663 h 863"/>
                <a:gd name="T62" fmla="*/ 112 w 684"/>
                <a:gd name="T63" fmla="*/ 644 h 863"/>
                <a:gd name="T64" fmla="*/ 108 w 684"/>
                <a:gd name="T65" fmla="*/ 625 h 863"/>
                <a:gd name="T66" fmla="*/ 106 w 684"/>
                <a:gd name="T67" fmla="*/ 603 h 863"/>
                <a:gd name="T68" fmla="*/ 104 w 684"/>
                <a:gd name="T69" fmla="*/ 582 h 863"/>
                <a:gd name="T70" fmla="*/ 102 w 684"/>
                <a:gd name="T71" fmla="*/ 558 h 863"/>
                <a:gd name="T72" fmla="*/ 100 w 684"/>
                <a:gd name="T73" fmla="*/ 535 h 863"/>
                <a:gd name="T74" fmla="*/ 100 w 684"/>
                <a:gd name="T75" fmla="*/ 512 h 863"/>
                <a:gd name="T76" fmla="*/ 100 w 684"/>
                <a:gd name="T77" fmla="*/ 488 h 863"/>
                <a:gd name="T78" fmla="*/ 100 w 684"/>
                <a:gd name="T79" fmla="*/ 458 h 863"/>
                <a:gd name="T80" fmla="*/ 101 w 684"/>
                <a:gd name="T81" fmla="*/ 431 h 863"/>
                <a:gd name="T82" fmla="*/ 102 w 684"/>
                <a:gd name="T83" fmla="*/ 413 h 863"/>
                <a:gd name="T84" fmla="*/ 104 w 684"/>
                <a:gd name="T85" fmla="*/ 391 h 863"/>
                <a:gd name="T86" fmla="*/ 106 w 684"/>
                <a:gd name="T87" fmla="*/ 370 h 863"/>
                <a:gd name="T88" fmla="*/ 109 w 684"/>
                <a:gd name="T89" fmla="*/ 345 h 863"/>
                <a:gd name="T90" fmla="*/ 113 w 684"/>
                <a:gd name="T91" fmla="*/ 323 h 863"/>
                <a:gd name="T92" fmla="*/ 117 w 684"/>
                <a:gd name="T93" fmla="*/ 303 h 863"/>
                <a:gd name="T94" fmla="*/ 122 w 684"/>
                <a:gd name="T95" fmla="*/ 278 h 863"/>
                <a:gd name="T96" fmla="*/ 127 w 684"/>
                <a:gd name="T97" fmla="*/ 258 h 863"/>
                <a:gd name="T98" fmla="*/ 132 w 684"/>
                <a:gd name="T99" fmla="*/ 234 h 863"/>
                <a:gd name="T100" fmla="*/ 138 w 684"/>
                <a:gd name="T101" fmla="*/ 214 h 863"/>
                <a:gd name="T102" fmla="*/ 145 w 684"/>
                <a:gd name="T103" fmla="*/ 192 h 863"/>
                <a:gd name="T104" fmla="*/ 152 w 684"/>
                <a:gd name="T105" fmla="*/ 170 h 863"/>
                <a:gd name="T106" fmla="*/ 162 w 684"/>
                <a:gd name="T107" fmla="*/ 143 h 863"/>
                <a:gd name="T108" fmla="*/ 0 w 684"/>
                <a:gd name="T109" fmla="*/ 75 h 863"/>
                <a:gd name="T110" fmla="*/ 426 w 684"/>
                <a:gd name="T111" fmla="*/ 0 h 863"/>
                <a:gd name="T112" fmla="*/ 684 w 684"/>
                <a:gd name="T113" fmla="*/ 357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4"/>
                <a:gd name="T172" fmla="*/ 0 h 863"/>
                <a:gd name="T173" fmla="*/ 684 w 684"/>
                <a:gd name="T174" fmla="*/ 863 h 8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4" h="863">
                  <a:moveTo>
                    <a:pt x="684" y="357"/>
                  </a:moveTo>
                  <a:lnTo>
                    <a:pt x="510" y="286"/>
                  </a:lnTo>
                  <a:lnTo>
                    <a:pt x="503" y="302"/>
                  </a:lnTo>
                  <a:lnTo>
                    <a:pt x="499" y="318"/>
                  </a:lnTo>
                  <a:lnTo>
                    <a:pt x="494" y="335"/>
                  </a:lnTo>
                  <a:lnTo>
                    <a:pt x="490" y="353"/>
                  </a:lnTo>
                  <a:lnTo>
                    <a:pt x="485" y="376"/>
                  </a:lnTo>
                  <a:lnTo>
                    <a:pt x="482" y="395"/>
                  </a:lnTo>
                  <a:lnTo>
                    <a:pt x="479" y="416"/>
                  </a:lnTo>
                  <a:lnTo>
                    <a:pt x="477" y="439"/>
                  </a:lnTo>
                  <a:lnTo>
                    <a:pt x="475" y="463"/>
                  </a:lnTo>
                  <a:lnTo>
                    <a:pt x="475" y="506"/>
                  </a:lnTo>
                  <a:lnTo>
                    <a:pt x="476" y="528"/>
                  </a:lnTo>
                  <a:lnTo>
                    <a:pt x="477" y="549"/>
                  </a:lnTo>
                  <a:lnTo>
                    <a:pt x="480" y="570"/>
                  </a:lnTo>
                  <a:lnTo>
                    <a:pt x="484" y="591"/>
                  </a:lnTo>
                  <a:lnTo>
                    <a:pt x="488" y="611"/>
                  </a:lnTo>
                  <a:lnTo>
                    <a:pt x="493" y="635"/>
                  </a:lnTo>
                  <a:lnTo>
                    <a:pt x="500" y="657"/>
                  </a:lnTo>
                  <a:lnTo>
                    <a:pt x="173" y="863"/>
                  </a:lnTo>
                  <a:lnTo>
                    <a:pt x="166" y="842"/>
                  </a:lnTo>
                  <a:lnTo>
                    <a:pt x="159" y="824"/>
                  </a:lnTo>
                  <a:lnTo>
                    <a:pt x="153" y="807"/>
                  </a:lnTo>
                  <a:lnTo>
                    <a:pt x="147" y="788"/>
                  </a:lnTo>
                  <a:lnTo>
                    <a:pt x="142" y="772"/>
                  </a:lnTo>
                  <a:lnTo>
                    <a:pt x="136" y="754"/>
                  </a:lnTo>
                  <a:lnTo>
                    <a:pt x="132" y="737"/>
                  </a:lnTo>
                  <a:lnTo>
                    <a:pt x="128" y="721"/>
                  </a:lnTo>
                  <a:lnTo>
                    <a:pt x="124" y="704"/>
                  </a:lnTo>
                  <a:lnTo>
                    <a:pt x="119" y="684"/>
                  </a:lnTo>
                  <a:lnTo>
                    <a:pt x="116" y="663"/>
                  </a:lnTo>
                  <a:lnTo>
                    <a:pt x="112" y="644"/>
                  </a:lnTo>
                  <a:lnTo>
                    <a:pt x="108" y="625"/>
                  </a:lnTo>
                  <a:lnTo>
                    <a:pt x="106" y="603"/>
                  </a:lnTo>
                  <a:lnTo>
                    <a:pt x="104" y="582"/>
                  </a:lnTo>
                  <a:lnTo>
                    <a:pt x="102" y="558"/>
                  </a:lnTo>
                  <a:lnTo>
                    <a:pt x="100" y="535"/>
                  </a:lnTo>
                  <a:lnTo>
                    <a:pt x="100" y="512"/>
                  </a:lnTo>
                  <a:lnTo>
                    <a:pt x="100" y="488"/>
                  </a:lnTo>
                  <a:lnTo>
                    <a:pt x="100" y="458"/>
                  </a:lnTo>
                  <a:lnTo>
                    <a:pt x="101" y="431"/>
                  </a:lnTo>
                  <a:lnTo>
                    <a:pt x="102" y="413"/>
                  </a:lnTo>
                  <a:lnTo>
                    <a:pt x="104" y="391"/>
                  </a:lnTo>
                  <a:lnTo>
                    <a:pt x="106" y="370"/>
                  </a:lnTo>
                  <a:lnTo>
                    <a:pt x="109" y="345"/>
                  </a:lnTo>
                  <a:lnTo>
                    <a:pt x="113" y="323"/>
                  </a:lnTo>
                  <a:lnTo>
                    <a:pt x="117" y="303"/>
                  </a:lnTo>
                  <a:lnTo>
                    <a:pt x="122" y="278"/>
                  </a:lnTo>
                  <a:lnTo>
                    <a:pt x="127" y="258"/>
                  </a:lnTo>
                  <a:lnTo>
                    <a:pt x="132" y="234"/>
                  </a:lnTo>
                  <a:lnTo>
                    <a:pt x="138" y="214"/>
                  </a:lnTo>
                  <a:lnTo>
                    <a:pt x="145" y="192"/>
                  </a:lnTo>
                  <a:lnTo>
                    <a:pt x="152" y="170"/>
                  </a:lnTo>
                  <a:lnTo>
                    <a:pt x="162" y="143"/>
                  </a:lnTo>
                  <a:lnTo>
                    <a:pt x="0" y="75"/>
                  </a:lnTo>
                  <a:lnTo>
                    <a:pt x="426" y="0"/>
                  </a:lnTo>
                  <a:lnTo>
                    <a:pt x="684" y="357"/>
                  </a:lnTo>
                  <a:close/>
                </a:path>
              </a:pathLst>
            </a:custGeom>
            <a:solidFill>
              <a:srgbClr val="006699"/>
            </a:solidFill>
            <a:ln w="12700">
              <a:solidFill>
                <a:srgbClr val="000000"/>
              </a:solidFill>
              <a:prstDash val="solid"/>
              <a:round/>
              <a:headEnd/>
              <a:tailEnd/>
            </a:ln>
          </p:spPr>
          <p:txBody>
            <a:bodyPr/>
            <a:lstStyle/>
            <a:p>
              <a:endParaRPr lang="fr-FR" b="1"/>
            </a:p>
          </p:txBody>
        </p:sp>
        <p:sp>
          <p:nvSpPr>
            <p:cNvPr id="9" name="Freeform 6"/>
            <p:cNvSpPr>
              <a:spLocks/>
            </p:cNvSpPr>
            <p:nvPr/>
          </p:nvSpPr>
          <p:spPr bwMode="auto">
            <a:xfrm rot="10800000">
              <a:off x="3122" y="1595"/>
              <a:ext cx="777" cy="739"/>
            </a:xfrm>
            <a:custGeom>
              <a:avLst/>
              <a:gdLst>
                <a:gd name="T0" fmla="*/ 617 w 777"/>
                <a:gd name="T1" fmla="*/ 739 h 739"/>
                <a:gd name="T2" fmla="*/ 601 w 777"/>
                <a:gd name="T3" fmla="*/ 731 h 739"/>
                <a:gd name="T4" fmla="*/ 588 w 777"/>
                <a:gd name="T5" fmla="*/ 724 h 739"/>
                <a:gd name="T6" fmla="*/ 574 w 777"/>
                <a:gd name="T7" fmla="*/ 717 h 739"/>
                <a:gd name="T8" fmla="*/ 561 w 777"/>
                <a:gd name="T9" fmla="*/ 710 h 739"/>
                <a:gd name="T10" fmla="*/ 547 w 777"/>
                <a:gd name="T11" fmla="*/ 702 h 739"/>
                <a:gd name="T12" fmla="*/ 533 w 777"/>
                <a:gd name="T13" fmla="*/ 694 h 739"/>
                <a:gd name="T14" fmla="*/ 520 w 777"/>
                <a:gd name="T15" fmla="*/ 685 h 739"/>
                <a:gd name="T16" fmla="*/ 506 w 777"/>
                <a:gd name="T17" fmla="*/ 677 h 739"/>
                <a:gd name="T18" fmla="*/ 491 w 777"/>
                <a:gd name="T19" fmla="*/ 666 h 739"/>
                <a:gd name="T20" fmla="*/ 474 w 777"/>
                <a:gd name="T21" fmla="*/ 655 h 739"/>
                <a:gd name="T22" fmla="*/ 461 w 777"/>
                <a:gd name="T23" fmla="*/ 645 h 739"/>
                <a:gd name="T24" fmla="*/ 448 w 777"/>
                <a:gd name="T25" fmla="*/ 634 h 739"/>
                <a:gd name="T26" fmla="*/ 433 w 777"/>
                <a:gd name="T27" fmla="*/ 623 h 739"/>
                <a:gd name="T28" fmla="*/ 417 w 777"/>
                <a:gd name="T29" fmla="*/ 611 h 739"/>
                <a:gd name="T30" fmla="*/ 403 w 777"/>
                <a:gd name="T31" fmla="*/ 599 h 739"/>
                <a:gd name="T32" fmla="*/ 388 w 777"/>
                <a:gd name="T33" fmla="*/ 586 h 739"/>
                <a:gd name="T34" fmla="*/ 376 w 777"/>
                <a:gd name="T35" fmla="*/ 575 h 739"/>
                <a:gd name="T36" fmla="*/ 359 w 777"/>
                <a:gd name="T37" fmla="*/ 559 h 739"/>
                <a:gd name="T38" fmla="*/ 345 w 777"/>
                <a:gd name="T39" fmla="*/ 546 h 739"/>
                <a:gd name="T40" fmla="*/ 333 w 777"/>
                <a:gd name="T41" fmla="*/ 533 h 739"/>
                <a:gd name="T42" fmla="*/ 319 w 777"/>
                <a:gd name="T43" fmla="*/ 518 h 739"/>
                <a:gd name="T44" fmla="*/ 309 w 777"/>
                <a:gd name="T45" fmla="*/ 507 h 739"/>
                <a:gd name="T46" fmla="*/ 297 w 777"/>
                <a:gd name="T47" fmla="*/ 493 h 739"/>
                <a:gd name="T48" fmla="*/ 285 w 777"/>
                <a:gd name="T49" fmla="*/ 479 h 739"/>
                <a:gd name="T50" fmla="*/ 272 w 777"/>
                <a:gd name="T51" fmla="*/ 462 h 739"/>
                <a:gd name="T52" fmla="*/ 260 w 777"/>
                <a:gd name="T53" fmla="*/ 448 h 739"/>
                <a:gd name="T54" fmla="*/ 248 w 777"/>
                <a:gd name="T55" fmla="*/ 432 h 739"/>
                <a:gd name="T56" fmla="*/ 234 w 777"/>
                <a:gd name="T57" fmla="*/ 413 h 739"/>
                <a:gd name="T58" fmla="*/ 222 w 777"/>
                <a:gd name="T59" fmla="*/ 396 h 739"/>
                <a:gd name="T60" fmla="*/ 209 w 777"/>
                <a:gd name="T61" fmla="*/ 377 h 739"/>
                <a:gd name="T62" fmla="*/ 197 w 777"/>
                <a:gd name="T63" fmla="*/ 358 h 739"/>
                <a:gd name="T64" fmla="*/ 186 w 777"/>
                <a:gd name="T65" fmla="*/ 338 h 739"/>
                <a:gd name="T66" fmla="*/ 174 w 777"/>
                <a:gd name="T67" fmla="*/ 317 h 739"/>
                <a:gd name="T68" fmla="*/ 166 w 777"/>
                <a:gd name="T69" fmla="*/ 299 h 739"/>
                <a:gd name="T70" fmla="*/ 156 w 777"/>
                <a:gd name="T71" fmla="*/ 282 h 739"/>
                <a:gd name="T72" fmla="*/ 148 w 777"/>
                <a:gd name="T73" fmla="*/ 263 h 739"/>
                <a:gd name="T74" fmla="*/ 0 w 777"/>
                <a:gd name="T75" fmla="*/ 333 h 739"/>
                <a:gd name="T76" fmla="*/ 244 w 777"/>
                <a:gd name="T77" fmla="*/ 0 h 739"/>
                <a:gd name="T78" fmla="*/ 657 w 777"/>
                <a:gd name="T79" fmla="*/ 36 h 739"/>
                <a:gd name="T80" fmla="*/ 491 w 777"/>
                <a:gd name="T81" fmla="*/ 110 h 739"/>
                <a:gd name="T82" fmla="*/ 501 w 777"/>
                <a:gd name="T83" fmla="*/ 131 h 739"/>
                <a:gd name="T84" fmla="*/ 513 w 777"/>
                <a:gd name="T85" fmla="*/ 153 h 739"/>
                <a:gd name="T86" fmla="*/ 528 w 777"/>
                <a:gd name="T87" fmla="*/ 177 h 739"/>
                <a:gd name="T88" fmla="*/ 545 w 777"/>
                <a:gd name="T89" fmla="*/ 203 h 739"/>
                <a:gd name="T90" fmla="*/ 560 w 777"/>
                <a:gd name="T91" fmla="*/ 223 h 739"/>
                <a:gd name="T92" fmla="*/ 577 w 777"/>
                <a:gd name="T93" fmla="*/ 243 h 739"/>
                <a:gd name="T94" fmla="*/ 593 w 777"/>
                <a:gd name="T95" fmla="*/ 263 h 739"/>
                <a:gd name="T96" fmla="*/ 610 w 777"/>
                <a:gd name="T97" fmla="*/ 280 h 739"/>
                <a:gd name="T98" fmla="*/ 628 w 777"/>
                <a:gd name="T99" fmla="*/ 296 h 739"/>
                <a:gd name="T100" fmla="*/ 647 w 777"/>
                <a:gd name="T101" fmla="*/ 314 h 739"/>
                <a:gd name="T102" fmla="*/ 666 w 777"/>
                <a:gd name="T103" fmla="*/ 329 h 739"/>
                <a:gd name="T104" fmla="*/ 684 w 777"/>
                <a:gd name="T105" fmla="*/ 344 h 739"/>
                <a:gd name="T106" fmla="*/ 702 w 777"/>
                <a:gd name="T107" fmla="*/ 357 h 739"/>
                <a:gd name="T108" fmla="*/ 724 w 777"/>
                <a:gd name="T109" fmla="*/ 371 h 739"/>
                <a:gd name="T110" fmla="*/ 746 w 777"/>
                <a:gd name="T111" fmla="*/ 384 h 739"/>
                <a:gd name="T112" fmla="*/ 762 w 777"/>
                <a:gd name="T113" fmla="*/ 391 h 739"/>
                <a:gd name="T114" fmla="*/ 777 w 777"/>
                <a:gd name="T115" fmla="*/ 399 h 739"/>
                <a:gd name="T116" fmla="*/ 617 w 777"/>
                <a:gd name="T117" fmla="*/ 739 h 7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7"/>
                <a:gd name="T178" fmla="*/ 0 h 739"/>
                <a:gd name="T179" fmla="*/ 777 w 777"/>
                <a:gd name="T180" fmla="*/ 739 h 7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7" h="739">
                  <a:moveTo>
                    <a:pt x="617" y="739"/>
                  </a:moveTo>
                  <a:lnTo>
                    <a:pt x="601" y="731"/>
                  </a:lnTo>
                  <a:lnTo>
                    <a:pt x="588" y="724"/>
                  </a:lnTo>
                  <a:lnTo>
                    <a:pt x="574" y="717"/>
                  </a:lnTo>
                  <a:lnTo>
                    <a:pt x="561" y="710"/>
                  </a:lnTo>
                  <a:lnTo>
                    <a:pt x="547" y="702"/>
                  </a:lnTo>
                  <a:lnTo>
                    <a:pt x="533" y="694"/>
                  </a:lnTo>
                  <a:lnTo>
                    <a:pt x="520" y="685"/>
                  </a:lnTo>
                  <a:lnTo>
                    <a:pt x="506" y="677"/>
                  </a:lnTo>
                  <a:lnTo>
                    <a:pt x="491" y="666"/>
                  </a:lnTo>
                  <a:lnTo>
                    <a:pt x="474" y="655"/>
                  </a:lnTo>
                  <a:lnTo>
                    <a:pt x="461" y="645"/>
                  </a:lnTo>
                  <a:lnTo>
                    <a:pt x="448" y="634"/>
                  </a:lnTo>
                  <a:lnTo>
                    <a:pt x="433" y="623"/>
                  </a:lnTo>
                  <a:lnTo>
                    <a:pt x="417" y="611"/>
                  </a:lnTo>
                  <a:lnTo>
                    <a:pt x="403" y="599"/>
                  </a:lnTo>
                  <a:lnTo>
                    <a:pt x="388" y="586"/>
                  </a:lnTo>
                  <a:lnTo>
                    <a:pt x="376" y="575"/>
                  </a:lnTo>
                  <a:lnTo>
                    <a:pt x="359" y="559"/>
                  </a:lnTo>
                  <a:lnTo>
                    <a:pt x="345" y="546"/>
                  </a:lnTo>
                  <a:lnTo>
                    <a:pt x="333" y="533"/>
                  </a:lnTo>
                  <a:lnTo>
                    <a:pt x="319" y="518"/>
                  </a:lnTo>
                  <a:lnTo>
                    <a:pt x="309" y="507"/>
                  </a:lnTo>
                  <a:lnTo>
                    <a:pt x="297" y="493"/>
                  </a:lnTo>
                  <a:lnTo>
                    <a:pt x="285" y="479"/>
                  </a:lnTo>
                  <a:lnTo>
                    <a:pt x="272" y="462"/>
                  </a:lnTo>
                  <a:lnTo>
                    <a:pt x="260" y="448"/>
                  </a:lnTo>
                  <a:lnTo>
                    <a:pt x="248" y="432"/>
                  </a:lnTo>
                  <a:lnTo>
                    <a:pt x="234" y="413"/>
                  </a:lnTo>
                  <a:lnTo>
                    <a:pt x="222" y="396"/>
                  </a:lnTo>
                  <a:lnTo>
                    <a:pt x="209" y="377"/>
                  </a:lnTo>
                  <a:lnTo>
                    <a:pt x="197" y="358"/>
                  </a:lnTo>
                  <a:lnTo>
                    <a:pt x="186" y="338"/>
                  </a:lnTo>
                  <a:lnTo>
                    <a:pt x="174" y="317"/>
                  </a:lnTo>
                  <a:lnTo>
                    <a:pt x="166" y="299"/>
                  </a:lnTo>
                  <a:lnTo>
                    <a:pt x="156" y="282"/>
                  </a:lnTo>
                  <a:lnTo>
                    <a:pt x="148" y="263"/>
                  </a:lnTo>
                  <a:lnTo>
                    <a:pt x="0" y="333"/>
                  </a:lnTo>
                  <a:lnTo>
                    <a:pt x="244" y="0"/>
                  </a:lnTo>
                  <a:lnTo>
                    <a:pt x="657" y="36"/>
                  </a:lnTo>
                  <a:lnTo>
                    <a:pt x="491" y="110"/>
                  </a:lnTo>
                  <a:lnTo>
                    <a:pt x="501" y="131"/>
                  </a:lnTo>
                  <a:lnTo>
                    <a:pt x="513" y="153"/>
                  </a:lnTo>
                  <a:lnTo>
                    <a:pt x="528" y="177"/>
                  </a:lnTo>
                  <a:lnTo>
                    <a:pt x="545" y="203"/>
                  </a:lnTo>
                  <a:lnTo>
                    <a:pt x="560" y="223"/>
                  </a:lnTo>
                  <a:lnTo>
                    <a:pt x="577" y="243"/>
                  </a:lnTo>
                  <a:lnTo>
                    <a:pt x="593" y="263"/>
                  </a:lnTo>
                  <a:lnTo>
                    <a:pt x="610" y="280"/>
                  </a:lnTo>
                  <a:lnTo>
                    <a:pt x="628" y="296"/>
                  </a:lnTo>
                  <a:lnTo>
                    <a:pt x="647" y="314"/>
                  </a:lnTo>
                  <a:lnTo>
                    <a:pt x="666" y="329"/>
                  </a:lnTo>
                  <a:lnTo>
                    <a:pt x="684" y="344"/>
                  </a:lnTo>
                  <a:lnTo>
                    <a:pt x="702" y="357"/>
                  </a:lnTo>
                  <a:lnTo>
                    <a:pt x="724" y="371"/>
                  </a:lnTo>
                  <a:lnTo>
                    <a:pt x="746" y="384"/>
                  </a:lnTo>
                  <a:lnTo>
                    <a:pt x="762" y="391"/>
                  </a:lnTo>
                  <a:lnTo>
                    <a:pt x="777" y="399"/>
                  </a:lnTo>
                  <a:lnTo>
                    <a:pt x="617" y="739"/>
                  </a:lnTo>
                  <a:close/>
                </a:path>
              </a:pathLst>
            </a:custGeom>
            <a:solidFill>
              <a:srgbClr val="CC00CC"/>
            </a:solidFill>
            <a:ln w="12700">
              <a:solidFill>
                <a:srgbClr val="000000"/>
              </a:solidFill>
              <a:prstDash val="solid"/>
              <a:round/>
              <a:headEnd/>
              <a:tailEnd/>
            </a:ln>
          </p:spPr>
          <p:txBody>
            <a:bodyPr/>
            <a:lstStyle/>
            <a:p>
              <a:endParaRPr lang="fr-FR" b="1"/>
            </a:p>
          </p:txBody>
        </p:sp>
        <p:sp>
          <p:nvSpPr>
            <p:cNvPr id="10" name="Freeform 7"/>
            <p:cNvSpPr>
              <a:spLocks/>
            </p:cNvSpPr>
            <p:nvPr/>
          </p:nvSpPr>
          <p:spPr bwMode="auto">
            <a:xfrm rot="10800000">
              <a:off x="2471" y="1401"/>
              <a:ext cx="844" cy="675"/>
            </a:xfrm>
            <a:custGeom>
              <a:avLst/>
              <a:gdLst>
                <a:gd name="T0" fmla="*/ 338 w 844"/>
                <a:gd name="T1" fmla="*/ 0 h 675"/>
                <a:gd name="T2" fmla="*/ 268 w 844"/>
                <a:gd name="T3" fmla="*/ 174 h 675"/>
                <a:gd name="T4" fmla="*/ 284 w 844"/>
                <a:gd name="T5" fmla="*/ 181 h 675"/>
                <a:gd name="T6" fmla="*/ 299 w 844"/>
                <a:gd name="T7" fmla="*/ 185 h 675"/>
                <a:gd name="T8" fmla="*/ 316 w 844"/>
                <a:gd name="T9" fmla="*/ 190 h 675"/>
                <a:gd name="T10" fmla="*/ 335 w 844"/>
                <a:gd name="T11" fmla="*/ 195 h 675"/>
                <a:gd name="T12" fmla="*/ 357 w 844"/>
                <a:gd name="T13" fmla="*/ 199 h 675"/>
                <a:gd name="T14" fmla="*/ 377 w 844"/>
                <a:gd name="T15" fmla="*/ 202 h 675"/>
                <a:gd name="T16" fmla="*/ 397 w 844"/>
                <a:gd name="T17" fmla="*/ 205 h 675"/>
                <a:gd name="T18" fmla="*/ 420 w 844"/>
                <a:gd name="T19" fmla="*/ 208 h 675"/>
                <a:gd name="T20" fmla="*/ 444 w 844"/>
                <a:gd name="T21" fmla="*/ 210 h 675"/>
                <a:gd name="T22" fmla="*/ 487 w 844"/>
                <a:gd name="T23" fmla="*/ 210 h 675"/>
                <a:gd name="T24" fmla="*/ 510 w 844"/>
                <a:gd name="T25" fmla="*/ 209 h 675"/>
                <a:gd name="T26" fmla="*/ 530 w 844"/>
                <a:gd name="T27" fmla="*/ 207 h 675"/>
                <a:gd name="T28" fmla="*/ 551 w 844"/>
                <a:gd name="T29" fmla="*/ 204 h 675"/>
                <a:gd name="T30" fmla="*/ 573 w 844"/>
                <a:gd name="T31" fmla="*/ 200 h 675"/>
                <a:gd name="T32" fmla="*/ 592 w 844"/>
                <a:gd name="T33" fmla="*/ 197 h 675"/>
                <a:gd name="T34" fmla="*/ 616 w 844"/>
                <a:gd name="T35" fmla="*/ 191 h 675"/>
                <a:gd name="T36" fmla="*/ 638 w 844"/>
                <a:gd name="T37" fmla="*/ 184 h 675"/>
                <a:gd name="T38" fmla="*/ 844 w 844"/>
                <a:gd name="T39" fmla="*/ 510 h 675"/>
                <a:gd name="T40" fmla="*/ 824 w 844"/>
                <a:gd name="T41" fmla="*/ 518 h 675"/>
                <a:gd name="T42" fmla="*/ 805 w 844"/>
                <a:gd name="T43" fmla="*/ 525 h 675"/>
                <a:gd name="T44" fmla="*/ 788 w 844"/>
                <a:gd name="T45" fmla="*/ 531 h 675"/>
                <a:gd name="T46" fmla="*/ 770 w 844"/>
                <a:gd name="T47" fmla="*/ 537 h 675"/>
                <a:gd name="T48" fmla="*/ 753 w 844"/>
                <a:gd name="T49" fmla="*/ 542 h 675"/>
                <a:gd name="T50" fmla="*/ 735 w 844"/>
                <a:gd name="T51" fmla="*/ 548 h 675"/>
                <a:gd name="T52" fmla="*/ 719 w 844"/>
                <a:gd name="T53" fmla="*/ 552 h 675"/>
                <a:gd name="T54" fmla="*/ 702 w 844"/>
                <a:gd name="T55" fmla="*/ 556 h 675"/>
                <a:gd name="T56" fmla="*/ 685 w 844"/>
                <a:gd name="T57" fmla="*/ 560 h 675"/>
                <a:gd name="T58" fmla="*/ 666 w 844"/>
                <a:gd name="T59" fmla="*/ 565 h 675"/>
                <a:gd name="T60" fmla="*/ 644 w 844"/>
                <a:gd name="T61" fmla="*/ 568 h 675"/>
                <a:gd name="T62" fmla="*/ 626 w 844"/>
                <a:gd name="T63" fmla="*/ 572 h 675"/>
                <a:gd name="T64" fmla="*/ 606 w 844"/>
                <a:gd name="T65" fmla="*/ 576 h 675"/>
                <a:gd name="T66" fmla="*/ 585 w 844"/>
                <a:gd name="T67" fmla="*/ 579 h 675"/>
                <a:gd name="T68" fmla="*/ 563 w 844"/>
                <a:gd name="T69" fmla="*/ 581 h 675"/>
                <a:gd name="T70" fmla="*/ 539 w 844"/>
                <a:gd name="T71" fmla="*/ 582 h 675"/>
                <a:gd name="T72" fmla="*/ 516 w 844"/>
                <a:gd name="T73" fmla="*/ 584 h 675"/>
                <a:gd name="T74" fmla="*/ 494 w 844"/>
                <a:gd name="T75" fmla="*/ 584 h 675"/>
                <a:gd name="T76" fmla="*/ 470 w 844"/>
                <a:gd name="T77" fmla="*/ 584 h 675"/>
                <a:gd name="T78" fmla="*/ 440 w 844"/>
                <a:gd name="T79" fmla="*/ 584 h 675"/>
                <a:gd name="T80" fmla="*/ 413 w 844"/>
                <a:gd name="T81" fmla="*/ 583 h 675"/>
                <a:gd name="T82" fmla="*/ 394 w 844"/>
                <a:gd name="T83" fmla="*/ 582 h 675"/>
                <a:gd name="T84" fmla="*/ 373 w 844"/>
                <a:gd name="T85" fmla="*/ 581 h 675"/>
                <a:gd name="T86" fmla="*/ 351 w 844"/>
                <a:gd name="T87" fmla="*/ 579 h 675"/>
                <a:gd name="T88" fmla="*/ 326 w 844"/>
                <a:gd name="T89" fmla="*/ 575 h 675"/>
                <a:gd name="T90" fmla="*/ 305 w 844"/>
                <a:gd name="T91" fmla="*/ 571 h 675"/>
                <a:gd name="T92" fmla="*/ 284 w 844"/>
                <a:gd name="T93" fmla="*/ 568 h 675"/>
                <a:gd name="T94" fmla="*/ 259 w 844"/>
                <a:gd name="T95" fmla="*/ 562 h 675"/>
                <a:gd name="T96" fmla="*/ 240 w 844"/>
                <a:gd name="T97" fmla="*/ 557 h 675"/>
                <a:gd name="T98" fmla="*/ 216 w 844"/>
                <a:gd name="T99" fmla="*/ 552 h 675"/>
                <a:gd name="T100" fmla="*/ 195 w 844"/>
                <a:gd name="T101" fmla="*/ 546 h 675"/>
                <a:gd name="T102" fmla="*/ 174 w 844"/>
                <a:gd name="T103" fmla="*/ 540 h 675"/>
                <a:gd name="T104" fmla="*/ 152 w 844"/>
                <a:gd name="T105" fmla="*/ 532 h 675"/>
                <a:gd name="T106" fmla="*/ 125 w 844"/>
                <a:gd name="T107" fmla="*/ 522 h 675"/>
                <a:gd name="T108" fmla="*/ 61 w 844"/>
                <a:gd name="T109" fmla="*/ 675 h 675"/>
                <a:gd name="T110" fmla="*/ 0 w 844"/>
                <a:gd name="T111" fmla="*/ 242 h 675"/>
                <a:gd name="T112" fmla="*/ 338 w 844"/>
                <a:gd name="T113" fmla="*/ 0 h 6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4"/>
                <a:gd name="T172" fmla="*/ 0 h 675"/>
                <a:gd name="T173" fmla="*/ 844 w 844"/>
                <a:gd name="T174" fmla="*/ 675 h 6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4" h="675">
                  <a:moveTo>
                    <a:pt x="338" y="0"/>
                  </a:moveTo>
                  <a:lnTo>
                    <a:pt x="268" y="174"/>
                  </a:lnTo>
                  <a:lnTo>
                    <a:pt x="284" y="181"/>
                  </a:lnTo>
                  <a:lnTo>
                    <a:pt x="299" y="185"/>
                  </a:lnTo>
                  <a:lnTo>
                    <a:pt x="316" y="190"/>
                  </a:lnTo>
                  <a:lnTo>
                    <a:pt x="335" y="195"/>
                  </a:lnTo>
                  <a:lnTo>
                    <a:pt x="357" y="199"/>
                  </a:lnTo>
                  <a:lnTo>
                    <a:pt x="377" y="202"/>
                  </a:lnTo>
                  <a:lnTo>
                    <a:pt x="397" y="205"/>
                  </a:lnTo>
                  <a:lnTo>
                    <a:pt x="420" y="208"/>
                  </a:lnTo>
                  <a:lnTo>
                    <a:pt x="444" y="210"/>
                  </a:lnTo>
                  <a:lnTo>
                    <a:pt x="487" y="210"/>
                  </a:lnTo>
                  <a:lnTo>
                    <a:pt x="510" y="209"/>
                  </a:lnTo>
                  <a:lnTo>
                    <a:pt x="530" y="207"/>
                  </a:lnTo>
                  <a:lnTo>
                    <a:pt x="551" y="204"/>
                  </a:lnTo>
                  <a:lnTo>
                    <a:pt x="573" y="200"/>
                  </a:lnTo>
                  <a:lnTo>
                    <a:pt x="592" y="197"/>
                  </a:lnTo>
                  <a:lnTo>
                    <a:pt x="616" y="191"/>
                  </a:lnTo>
                  <a:lnTo>
                    <a:pt x="638" y="184"/>
                  </a:lnTo>
                  <a:lnTo>
                    <a:pt x="844" y="510"/>
                  </a:lnTo>
                  <a:lnTo>
                    <a:pt x="824" y="518"/>
                  </a:lnTo>
                  <a:lnTo>
                    <a:pt x="805" y="525"/>
                  </a:lnTo>
                  <a:lnTo>
                    <a:pt x="788" y="531"/>
                  </a:lnTo>
                  <a:lnTo>
                    <a:pt x="770" y="537"/>
                  </a:lnTo>
                  <a:lnTo>
                    <a:pt x="753" y="542"/>
                  </a:lnTo>
                  <a:lnTo>
                    <a:pt x="735" y="548"/>
                  </a:lnTo>
                  <a:lnTo>
                    <a:pt x="719" y="552"/>
                  </a:lnTo>
                  <a:lnTo>
                    <a:pt x="702" y="556"/>
                  </a:lnTo>
                  <a:lnTo>
                    <a:pt x="685" y="560"/>
                  </a:lnTo>
                  <a:lnTo>
                    <a:pt x="666" y="565"/>
                  </a:lnTo>
                  <a:lnTo>
                    <a:pt x="644" y="568"/>
                  </a:lnTo>
                  <a:lnTo>
                    <a:pt x="626" y="572"/>
                  </a:lnTo>
                  <a:lnTo>
                    <a:pt x="606" y="576"/>
                  </a:lnTo>
                  <a:lnTo>
                    <a:pt x="585" y="579"/>
                  </a:lnTo>
                  <a:lnTo>
                    <a:pt x="563" y="581"/>
                  </a:lnTo>
                  <a:lnTo>
                    <a:pt x="539" y="582"/>
                  </a:lnTo>
                  <a:lnTo>
                    <a:pt x="516" y="584"/>
                  </a:lnTo>
                  <a:lnTo>
                    <a:pt x="494" y="584"/>
                  </a:lnTo>
                  <a:lnTo>
                    <a:pt x="470" y="584"/>
                  </a:lnTo>
                  <a:lnTo>
                    <a:pt x="440" y="584"/>
                  </a:lnTo>
                  <a:lnTo>
                    <a:pt x="413" y="583"/>
                  </a:lnTo>
                  <a:lnTo>
                    <a:pt x="394" y="582"/>
                  </a:lnTo>
                  <a:lnTo>
                    <a:pt x="373" y="581"/>
                  </a:lnTo>
                  <a:lnTo>
                    <a:pt x="351" y="579"/>
                  </a:lnTo>
                  <a:lnTo>
                    <a:pt x="326" y="575"/>
                  </a:lnTo>
                  <a:lnTo>
                    <a:pt x="305" y="571"/>
                  </a:lnTo>
                  <a:lnTo>
                    <a:pt x="284" y="568"/>
                  </a:lnTo>
                  <a:lnTo>
                    <a:pt x="259" y="562"/>
                  </a:lnTo>
                  <a:lnTo>
                    <a:pt x="240" y="557"/>
                  </a:lnTo>
                  <a:lnTo>
                    <a:pt x="216" y="552"/>
                  </a:lnTo>
                  <a:lnTo>
                    <a:pt x="195" y="546"/>
                  </a:lnTo>
                  <a:lnTo>
                    <a:pt x="174" y="540"/>
                  </a:lnTo>
                  <a:lnTo>
                    <a:pt x="152" y="532"/>
                  </a:lnTo>
                  <a:lnTo>
                    <a:pt x="125" y="522"/>
                  </a:lnTo>
                  <a:lnTo>
                    <a:pt x="61" y="675"/>
                  </a:lnTo>
                  <a:lnTo>
                    <a:pt x="0" y="242"/>
                  </a:lnTo>
                  <a:lnTo>
                    <a:pt x="338" y="0"/>
                  </a:lnTo>
                  <a:close/>
                </a:path>
              </a:pathLst>
            </a:custGeom>
            <a:solidFill>
              <a:srgbClr val="FFFF00"/>
            </a:solidFill>
            <a:ln w="12700">
              <a:solidFill>
                <a:srgbClr val="000000"/>
              </a:solidFill>
              <a:prstDash val="solid"/>
              <a:round/>
              <a:headEnd/>
              <a:tailEnd/>
            </a:ln>
          </p:spPr>
          <p:txBody>
            <a:bodyPr/>
            <a:lstStyle/>
            <a:p>
              <a:endParaRPr lang="fr-FR" b="1"/>
            </a:p>
          </p:txBody>
        </p:sp>
        <p:sp>
          <p:nvSpPr>
            <p:cNvPr id="11" name="Freeform 8"/>
            <p:cNvSpPr>
              <a:spLocks/>
            </p:cNvSpPr>
            <p:nvPr/>
          </p:nvSpPr>
          <p:spPr bwMode="auto">
            <a:xfrm rot="10800000">
              <a:off x="1955" y="1476"/>
              <a:ext cx="733" cy="733"/>
            </a:xfrm>
            <a:custGeom>
              <a:avLst/>
              <a:gdLst>
                <a:gd name="T0" fmla="*/ 733 w 733"/>
                <a:gd name="T1" fmla="*/ 161 h 733"/>
                <a:gd name="T2" fmla="*/ 724 w 733"/>
                <a:gd name="T3" fmla="*/ 177 h 733"/>
                <a:gd name="T4" fmla="*/ 718 w 733"/>
                <a:gd name="T5" fmla="*/ 190 h 733"/>
                <a:gd name="T6" fmla="*/ 710 w 733"/>
                <a:gd name="T7" fmla="*/ 204 h 733"/>
                <a:gd name="T8" fmla="*/ 704 w 733"/>
                <a:gd name="T9" fmla="*/ 217 h 733"/>
                <a:gd name="T10" fmla="*/ 696 w 733"/>
                <a:gd name="T11" fmla="*/ 231 h 733"/>
                <a:gd name="T12" fmla="*/ 687 w 733"/>
                <a:gd name="T13" fmla="*/ 245 h 733"/>
                <a:gd name="T14" fmla="*/ 679 w 733"/>
                <a:gd name="T15" fmla="*/ 258 h 733"/>
                <a:gd name="T16" fmla="*/ 670 w 733"/>
                <a:gd name="T17" fmla="*/ 272 h 733"/>
                <a:gd name="T18" fmla="*/ 659 w 733"/>
                <a:gd name="T19" fmla="*/ 287 h 733"/>
                <a:gd name="T20" fmla="*/ 648 w 733"/>
                <a:gd name="T21" fmla="*/ 303 h 733"/>
                <a:gd name="T22" fmla="*/ 639 w 733"/>
                <a:gd name="T23" fmla="*/ 316 h 733"/>
                <a:gd name="T24" fmla="*/ 628 w 733"/>
                <a:gd name="T25" fmla="*/ 329 h 733"/>
                <a:gd name="T26" fmla="*/ 616 w 733"/>
                <a:gd name="T27" fmla="*/ 345 h 733"/>
                <a:gd name="T28" fmla="*/ 604 w 733"/>
                <a:gd name="T29" fmla="*/ 361 h 733"/>
                <a:gd name="T30" fmla="*/ 592 w 733"/>
                <a:gd name="T31" fmla="*/ 375 h 733"/>
                <a:gd name="T32" fmla="*/ 579 w 733"/>
                <a:gd name="T33" fmla="*/ 390 h 733"/>
                <a:gd name="T34" fmla="*/ 568 w 733"/>
                <a:gd name="T35" fmla="*/ 402 h 733"/>
                <a:gd name="T36" fmla="*/ 552 w 733"/>
                <a:gd name="T37" fmla="*/ 419 h 733"/>
                <a:gd name="T38" fmla="*/ 539 w 733"/>
                <a:gd name="T39" fmla="*/ 433 h 733"/>
                <a:gd name="T40" fmla="*/ 526 w 733"/>
                <a:gd name="T41" fmla="*/ 445 h 733"/>
                <a:gd name="T42" fmla="*/ 511 w 733"/>
                <a:gd name="T43" fmla="*/ 459 h 733"/>
                <a:gd name="T44" fmla="*/ 500 w 733"/>
                <a:gd name="T45" fmla="*/ 469 h 733"/>
                <a:gd name="T46" fmla="*/ 486 w 733"/>
                <a:gd name="T47" fmla="*/ 481 h 733"/>
                <a:gd name="T48" fmla="*/ 472 w 733"/>
                <a:gd name="T49" fmla="*/ 493 h 733"/>
                <a:gd name="T50" fmla="*/ 456 w 733"/>
                <a:gd name="T51" fmla="*/ 506 h 733"/>
                <a:gd name="T52" fmla="*/ 442 w 733"/>
                <a:gd name="T53" fmla="*/ 517 h 733"/>
                <a:gd name="T54" fmla="*/ 426 w 733"/>
                <a:gd name="T55" fmla="*/ 529 h 733"/>
                <a:gd name="T56" fmla="*/ 406 w 733"/>
                <a:gd name="T57" fmla="*/ 543 h 733"/>
                <a:gd name="T58" fmla="*/ 389 w 733"/>
                <a:gd name="T59" fmla="*/ 555 h 733"/>
                <a:gd name="T60" fmla="*/ 371 w 733"/>
                <a:gd name="T61" fmla="*/ 568 h 733"/>
                <a:gd name="T62" fmla="*/ 352 w 733"/>
                <a:gd name="T63" fmla="*/ 581 h 733"/>
                <a:gd name="T64" fmla="*/ 332 w 733"/>
                <a:gd name="T65" fmla="*/ 592 h 733"/>
                <a:gd name="T66" fmla="*/ 433 w 733"/>
                <a:gd name="T67" fmla="*/ 733 h 733"/>
                <a:gd name="T68" fmla="*/ 30 w 733"/>
                <a:gd name="T69" fmla="*/ 552 h 733"/>
                <a:gd name="T70" fmla="*/ 0 w 733"/>
                <a:gd name="T71" fmla="*/ 194 h 733"/>
                <a:gd name="T72" fmla="*/ 84 w 733"/>
                <a:gd name="T73" fmla="*/ 295 h 733"/>
                <a:gd name="T74" fmla="*/ 103 w 733"/>
                <a:gd name="T75" fmla="*/ 286 h 733"/>
                <a:gd name="T76" fmla="*/ 122 w 733"/>
                <a:gd name="T77" fmla="*/ 276 h 733"/>
                <a:gd name="T78" fmla="*/ 147 w 733"/>
                <a:gd name="T79" fmla="*/ 264 h 733"/>
                <a:gd name="T80" fmla="*/ 171 w 733"/>
                <a:gd name="T81" fmla="*/ 250 h 733"/>
                <a:gd name="T82" fmla="*/ 196 w 733"/>
                <a:gd name="T83" fmla="*/ 233 h 733"/>
                <a:gd name="T84" fmla="*/ 217 w 733"/>
                <a:gd name="T85" fmla="*/ 218 h 733"/>
                <a:gd name="T86" fmla="*/ 237 w 733"/>
                <a:gd name="T87" fmla="*/ 201 h 733"/>
                <a:gd name="T88" fmla="*/ 257 w 733"/>
                <a:gd name="T89" fmla="*/ 184 h 733"/>
                <a:gd name="T90" fmla="*/ 273 w 733"/>
                <a:gd name="T91" fmla="*/ 168 h 733"/>
                <a:gd name="T92" fmla="*/ 290 w 733"/>
                <a:gd name="T93" fmla="*/ 150 h 733"/>
                <a:gd name="T94" fmla="*/ 308 w 733"/>
                <a:gd name="T95" fmla="*/ 130 h 733"/>
                <a:gd name="T96" fmla="*/ 323 w 733"/>
                <a:gd name="T97" fmla="*/ 112 h 733"/>
                <a:gd name="T98" fmla="*/ 338 w 733"/>
                <a:gd name="T99" fmla="*/ 93 h 733"/>
                <a:gd name="T100" fmla="*/ 351 w 733"/>
                <a:gd name="T101" fmla="*/ 76 h 733"/>
                <a:gd name="T102" fmla="*/ 365 w 733"/>
                <a:gd name="T103" fmla="*/ 53 h 733"/>
                <a:gd name="T104" fmla="*/ 378 w 733"/>
                <a:gd name="T105" fmla="*/ 32 h 733"/>
                <a:gd name="T106" fmla="*/ 385 w 733"/>
                <a:gd name="T107" fmla="*/ 16 h 733"/>
                <a:gd name="T108" fmla="*/ 392 w 733"/>
                <a:gd name="T109" fmla="*/ 0 h 733"/>
                <a:gd name="T110" fmla="*/ 733 w 733"/>
                <a:gd name="T111" fmla="*/ 161 h 7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3"/>
                <a:gd name="T169" fmla="*/ 0 h 733"/>
                <a:gd name="T170" fmla="*/ 733 w 733"/>
                <a:gd name="T171" fmla="*/ 733 h 7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3" h="733">
                  <a:moveTo>
                    <a:pt x="733" y="161"/>
                  </a:moveTo>
                  <a:lnTo>
                    <a:pt x="724" y="177"/>
                  </a:lnTo>
                  <a:lnTo>
                    <a:pt x="718" y="190"/>
                  </a:lnTo>
                  <a:lnTo>
                    <a:pt x="710" y="204"/>
                  </a:lnTo>
                  <a:lnTo>
                    <a:pt x="704" y="217"/>
                  </a:lnTo>
                  <a:lnTo>
                    <a:pt x="696" y="231"/>
                  </a:lnTo>
                  <a:lnTo>
                    <a:pt x="687" y="245"/>
                  </a:lnTo>
                  <a:lnTo>
                    <a:pt x="679" y="258"/>
                  </a:lnTo>
                  <a:lnTo>
                    <a:pt x="670" y="272"/>
                  </a:lnTo>
                  <a:lnTo>
                    <a:pt x="659" y="287"/>
                  </a:lnTo>
                  <a:lnTo>
                    <a:pt x="648" y="303"/>
                  </a:lnTo>
                  <a:lnTo>
                    <a:pt x="639" y="316"/>
                  </a:lnTo>
                  <a:lnTo>
                    <a:pt x="628" y="329"/>
                  </a:lnTo>
                  <a:lnTo>
                    <a:pt x="616" y="345"/>
                  </a:lnTo>
                  <a:lnTo>
                    <a:pt x="604" y="361"/>
                  </a:lnTo>
                  <a:lnTo>
                    <a:pt x="592" y="375"/>
                  </a:lnTo>
                  <a:lnTo>
                    <a:pt x="579" y="390"/>
                  </a:lnTo>
                  <a:lnTo>
                    <a:pt x="568" y="402"/>
                  </a:lnTo>
                  <a:lnTo>
                    <a:pt x="552" y="419"/>
                  </a:lnTo>
                  <a:lnTo>
                    <a:pt x="539" y="433"/>
                  </a:lnTo>
                  <a:lnTo>
                    <a:pt x="526" y="445"/>
                  </a:lnTo>
                  <a:lnTo>
                    <a:pt x="511" y="459"/>
                  </a:lnTo>
                  <a:lnTo>
                    <a:pt x="500" y="469"/>
                  </a:lnTo>
                  <a:lnTo>
                    <a:pt x="486" y="481"/>
                  </a:lnTo>
                  <a:lnTo>
                    <a:pt x="472" y="493"/>
                  </a:lnTo>
                  <a:lnTo>
                    <a:pt x="456" y="506"/>
                  </a:lnTo>
                  <a:lnTo>
                    <a:pt x="442" y="517"/>
                  </a:lnTo>
                  <a:lnTo>
                    <a:pt x="426" y="529"/>
                  </a:lnTo>
                  <a:lnTo>
                    <a:pt x="406" y="543"/>
                  </a:lnTo>
                  <a:lnTo>
                    <a:pt x="389" y="555"/>
                  </a:lnTo>
                  <a:lnTo>
                    <a:pt x="371" y="568"/>
                  </a:lnTo>
                  <a:lnTo>
                    <a:pt x="352" y="581"/>
                  </a:lnTo>
                  <a:lnTo>
                    <a:pt x="332" y="592"/>
                  </a:lnTo>
                  <a:lnTo>
                    <a:pt x="433" y="733"/>
                  </a:lnTo>
                  <a:lnTo>
                    <a:pt x="30" y="552"/>
                  </a:lnTo>
                  <a:lnTo>
                    <a:pt x="0" y="194"/>
                  </a:lnTo>
                  <a:lnTo>
                    <a:pt x="84" y="295"/>
                  </a:lnTo>
                  <a:lnTo>
                    <a:pt x="103" y="286"/>
                  </a:lnTo>
                  <a:lnTo>
                    <a:pt x="122" y="276"/>
                  </a:lnTo>
                  <a:lnTo>
                    <a:pt x="147" y="264"/>
                  </a:lnTo>
                  <a:lnTo>
                    <a:pt x="171" y="250"/>
                  </a:lnTo>
                  <a:lnTo>
                    <a:pt x="196" y="233"/>
                  </a:lnTo>
                  <a:lnTo>
                    <a:pt x="217" y="218"/>
                  </a:lnTo>
                  <a:lnTo>
                    <a:pt x="237" y="201"/>
                  </a:lnTo>
                  <a:lnTo>
                    <a:pt x="257" y="184"/>
                  </a:lnTo>
                  <a:lnTo>
                    <a:pt x="273" y="168"/>
                  </a:lnTo>
                  <a:lnTo>
                    <a:pt x="290" y="150"/>
                  </a:lnTo>
                  <a:lnTo>
                    <a:pt x="308" y="130"/>
                  </a:lnTo>
                  <a:lnTo>
                    <a:pt x="323" y="112"/>
                  </a:lnTo>
                  <a:lnTo>
                    <a:pt x="338" y="93"/>
                  </a:lnTo>
                  <a:lnTo>
                    <a:pt x="351" y="76"/>
                  </a:lnTo>
                  <a:lnTo>
                    <a:pt x="365" y="53"/>
                  </a:lnTo>
                  <a:lnTo>
                    <a:pt x="378" y="32"/>
                  </a:lnTo>
                  <a:lnTo>
                    <a:pt x="385" y="16"/>
                  </a:lnTo>
                  <a:lnTo>
                    <a:pt x="392" y="0"/>
                  </a:lnTo>
                  <a:lnTo>
                    <a:pt x="733" y="161"/>
                  </a:lnTo>
                  <a:close/>
                </a:path>
              </a:pathLst>
            </a:custGeom>
            <a:solidFill>
              <a:schemeClr val="bg2"/>
            </a:solidFill>
            <a:ln w="12700">
              <a:solidFill>
                <a:srgbClr val="000000"/>
              </a:solidFill>
              <a:prstDash val="solid"/>
              <a:round/>
              <a:headEnd/>
              <a:tailEnd/>
            </a:ln>
          </p:spPr>
          <p:txBody>
            <a:bodyPr/>
            <a:lstStyle/>
            <a:p>
              <a:endParaRPr lang="fr-FR" b="1"/>
            </a:p>
          </p:txBody>
        </p:sp>
        <p:sp>
          <p:nvSpPr>
            <p:cNvPr id="12" name="Freeform 9"/>
            <p:cNvSpPr>
              <a:spLocks/>
            </p:cNvSpPr>
            <p:nvPr/>
          </p:nvSpPr>
          <p:spPr bwMode="auto">
            <a:xfrm rot="10800000">
              <a:off x="1768" y="2011"/>
              <a:ext cx="676" cy="853"/>
            </a:xfrm>
            <a:custGeom>
              <a:avLst/>
              <a:gdLst>
                <a:gd name="T0" fmla="*/ 0 w 676"/>
                <a:gd name="T1" fmla="*/ 542 h 853"/>
                <a:gd name="T2" fmla="*/ 168 w 676"/>
                <a:gd name="T3" fmla="*/ 605 h 853"/>
                <a:gd name="T4" fmla="*/ 177 w 676"/>
                <a:gd name="T5" fmla="*/ 584 h 853"/>
                <a:gd name="T6" fmla="*/ 184 w 676"/>
                <a:gd name="T7" fmla="*/ 564 h 853"/>
                <a:gd name="T8" fmla="*/ 189 w 676"/>
                <a:gd name="T9" fmla="*/ 545 h 853"/>
                <a:gd name="T10" fmla="*/ 194 w 676"/>
                <a:gd name="T11" fmla="*/ 528 h 853"/>
                <a:gd name="T12" fmla="*/ 199 w 676"/>
                <a:gd name="T13" fmla="*/ 509 h 853"/>
                <a:gd name="T14" fmla="*/ 203 w 676"/>
                <a:gd name="T15" fmla="*/ 487 h 853"/>
                <a:gd name="T16" fmla="*/ 206 w 676"/>
                <a:gd name="T17" fmla="*/ 467 h 853"/>
                <a:gd name="T18" fmla="*/ 209 w 676"/>
                <a:gd name="T19" fmla="*/ 447 h 853"/>
                <a:gd name="T20" fmla="*/ 212 w 676"/>
                <a:gd name="T21" fmla="*/ 424 h 853"/>
                <a:gd name="T22" fmla="*/ 213 w 676"/>
                <a:gd name="T23" fmla="*/ 400 h 853"/>
                <a:gd name="T24" fmla="*/ 213 w 676"/>
                <a:gd name="T25" fmla="*/ 357 h 853"/>
                <a:gd name="T26" fmla="*/ 212 w 676"/>
                <a:gd name="T27" fmla="*/ 334 h 853"/>
                <a:gd name="T28" fmla="*/ 211 w 676"/>
                <a:gd name="T29" fmla="*/ 314 h 853"/>
                <a:gd name="T30" fmla="*/ 208 w 676"/>
                <a:gd name="T31" fmla="*/ 293 h 853"/>
                <a:gd name="T32" fmla="*/ 204 w 676"/>
                <a:gd name="T33" fmla="*/ 271 h 853"/>
                <a:gd name="T34" fmla="*/ 200 w 676"/>
                <a:gd name="T35" fmla="*/ 252 h 853"/>
                <a:gd name="T36" fmla="*/ 195 w 676"/>
                <a:gd name="T37" fmla="*/ 228 h 853"/>
                <a:gd name="T38" fmla="*/ 188 w 676"/>
                <a:gd name="T39" fmla="*/ 205 h 853"/>
                <a:gd name="T40" fmla="*/ 514 w 676"/>
                <a:gd name="T41" fmla="*/ 0 h 853"/>
                <a:gd name="T42" fmla="*/ 522 w 676"/>
                <a:gd name="T43" fmla="*/ 20 h 853"/>
                <a:gd name="T44" fmla="*/ 529 w 676"/>
                <a:gd name="T45" fmla="*/ 39 h 853"/>
                <a:gd name="T46" fmla="*/ 535 w 676"/>
                <a:gd name="T47" fmla="*/ 56 h 853"/>
                <a:gd name="T48" fmla="*/ 541 w 676"/>
                <a:gd name="T49" fmla="*/ 74 h 853"/>
                <a:gd name="T50" fmla="*/ 546 w 676"/>
                <a:gd name="T51" fmla="*/ 91 h 853"/>
                <a:gd name="T52" fmla="*/ 552 w 676"/>
                <a:gd name="T53" fmla="*/ 109 h 853"/>
                <a:gd name="T54" fmla="*/ 556 w 676"/>
                <a:gd name="T55" fmla="*/ 125 h 853"/>
                <a:gd name="T56" fmla="*/ 560 w 676"/>
                <a:gd name="T57" fmla="*/ 142 h 853"/>
                <a:gd name="T58" fmla="*/ 564 w 676"/>
                <a:gd name="T59" fmla="*/ 159 h 853"/>
                <a:gd name="T60" fmla="*/ 569 w 676"/>
                <a:gd name="T61" fmla="*/ 178 h 853"/>
                <a:gd name="T62" fmla="*/ 572 w 676"/>
                <a:gd name="T63" fmla="*/ 200 h 853"/>
                <a:gd name="T64" fmla="*/ 576 w 676"/>
                <a:gd name="T65" fmla="*/ 218 h 853"/>
                <a:gd name="T66" fmla="*/ 580 w 676"/>
                <a:gd name="T67" fmla="*/ 238 h 853"/>
                <a:gd name="T68" fmla="*/ 583 w 676"/>
                <a:gd name="T69" fmla="*/ 259 h 853"/>
                <a:gd name="T70" fmla="*/ 584 w 676"/>
                <a:gd name="T71" fmla="*/ 281 h 853"/>
                <a:gd name="T72" fmla="*/ 586 w 676"/>
                <a:gd name="T73" fmla="*/ 305 h 853"/>
                <a:gd name="T74" fmla="*/ 588 w 676"/>
                <a:gd name="T75" fmla="*/ 328 h 853"/>
                <a:gd name="T76" fmla="*/ 588 w 676"/>
                <a:gd name="T77" fmla="*/ 350 h 853"/>
                <a:gd name="T78" fmla="*/ 588 w 676"/>
                <a:gd name="T79" fmla="*/ 374 h 853"/>
                <a:gd name="T80" fmla="*/ 588 w 676"/>
                <a:gd name="T81" fmla="*/ 404 h 853"/>
                <a:gd name="T82" fmla="*/ 587 w 676"/>
                <a:gd name="T83" fmla="*/ 431 h 853"/>
                <a:gd name="T84" fmla="*/ 586 w 676"/>
                <a:gd name="T85" fmla="*/ 450 h 853"/>
                <a:gd name="T86" fmla="*/ 584 w 676"/>
                <a:gd name="T87" fmla="*/ 471 h 853"/>
                <a:gd name="T88" fmla="*/ 583 w 676"/>
                <a:gd name="T89" fmla="*/ 493 h 853"/>
                <a:gd name="T90" fmla="*/ 579 w 676"/>
                <a:gd name="T91" fmla="*/ 518 h 853"/>
                <a:gd name="T92" fmla="*/ 575 w 676"/>
                <a:gd name="T93" fmla="*/ 539 h 853"/>
                <a:gd name="T94" fmla="*/ 571 w 676"/>
                <a:gd name="T95" fmla="*/ 560 h 853"/>
                <a:gd name="T96" fmla="*/ 566 w 676"/>
                <a:gd name="T97" fmla="*/ 585 h 853"/>
                <a:gd name="T98" fmla="*/ 561 w 676"/>
                <a:gd name="T99" fmla="*/ 604 h 853"/>
                <a:gd name="T100" fmla="*/ 556 w 676"/>
                <a:gd name="T101" fmla="*/ 628 h 853"/>
                <a:gd name="T102" fmla="*/ 550 w 676"/>
                <a:gd name="T103" fmla="*/ 649 h 853"/>
                <a:gd name="T104" fmla="*/ 543 w 676"/>
                <a:gd name="T105" fmla="*/ 670 h 853"/>
                <a:gd name="T106" fmla="*/ 536 w 676"/>
                <a:gd name="T107" fmla="*/ 692 h 853"/>
                <a:gd name="T108" fmla="*/ 527 w 676"/>
                <a:gd name="T109" fmla="*/ 719 h 853"/>
                <a:gd name="T110" fmla="*/ 517 w 676"/>
                <a:gd name="T111" fmla="*/ 746 h 853"/>
                <a:gd name="T112" fmla="*/ 676 w 676"/>
                <a:gd name="T113" fmla="*/ 811 h 853"/>
                <a:gd name="T114" fmla="*/ 277 w 676"/>
                <a:gd name="T115" fmla="*/ 853 h 853"/>
                <a:gd name="T116" fmla="*/ 0 w 676"/>
                <a:gd name="T117" fmla="*/ 542 h 8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853"/>
                <a:gd name="T179" fmla="*/ 676 w 676"/>
                <a:gd name="T180" fmla="*/ 853 h 8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853">
                  <a:moveTo>
                    <a:pt x="0" y="542"/>
                  </a:moveTo>
                  <a:lnTo>
                    <a:pt x="168" y="605"/>
                  </a:lnTo>
                  <a:lnTo>
                    <a:pt x="177" y="584"/>
                  </a:lnTo>
                  <a:lnTo>
                    <a:pt x="184" y="564"/>
                  </a:lnTo>
                  <a:lnTo>
                    <a:pt x="189" y="545"/>
                  </a:lnTo>
                  <a:lnTo>
                    <a:pt x="194" y="528"/>
                  </a:lnTo>
                  <a:lnTo>
                    <a:pt x="199" y="509"/>
                  </a:lnTo>
                  <a:lnTo>
                    <a:pt x="203" y="487"/>
                  </a:lnTo>
                  <a:lnTo>
                    <a:pt x="206" y="467"/>
                  </a:lnTo>
                  <a:lnTo>
                    <a:pt x="209" y="447"/>
                  </a:lnTo>
                  <a:lnTo>
                    <a:pt x="212" y="424"/>
                  </a:lnTo>
                  <a:lnTo>
                    <a:pt x="213" y="400"/>
                  </a:lnTo>
                  <a:lnTo>
                    <a:pt x="213" y="357"/>
                  </a:lnTo>
                  <a:lnTo>
                    <a:pt x="212" y="334"/>
                  </a:lnTo>
                  <a:lnTo>
                    <a:pt x="211" y="314"/>
                  </a:lnTo>
                  <a:lnTo>
                    <a:pt x="208" y="293"/>
                  </a:lnTo>
                  <a:lnTo>
                    <a:pt x="204" y="271"/>
                  </a:lnTo>
                  <a:lnTo>
                    <a:pt x="200" y="252"/>
                  </a:lnTo>
                  <a:lnTo>
                    <a:pt x="195" y="228"/>
                  </a:lnTo>
                  <a:lnTo>
                    <a:pt x="188" y="205"/>
                  </a:lnTo>
                  <a:lnTo>
                    <a:pt x="514" y="0"/>
                  </a:lnTo>
                  <a:lnTo>
                    <a:pt x="522" y="20"/>
                  </a:lnTo>
                  <a:lnTo>
                    <a:pt x="529" y="39"/>
                  </a:lnTo>
                  <a:lnTo>
                    <a:pt x="535" y="56"/>
                  </a:lnTo>
                  <a:lnTo>
                    <a:pt x="541" y="74"/>
                  </a:lnTo>
                  <a:lnTo>
                    <a:pt x="546" y="91"/>
                  </a:lnTo>
                  <a:lnTo>
                    <a:pt x="552" y="109"/>
                  </a:lnTo>
                  <a:lnTo>
                    <a:pt x="556" y="125"/>
                  </a:lnTo>
                  <a:lnTo>
                    <a:pt x="560" y="142"/>
                  </a:lnTo>
                  <a:lnTo>
                    <a:pt x="564" y="159"/>
                  </a:lnTo>
                  <a:lnTo>
                    <a:pt x="569" y="178"/>
                  </a:lnTo>
                  <a:lnTo>
                    <a:pt x="572" y="200"/>
                  </a:lnTo>
                  <a:lnTo>
                    <a:pt x="576" y="218"/>
                  </a:lnTo>
                  <a:lnTo>
                    <a:pt x="580" y="238"/>
                  </a:lnTo>
                  <a:lnTo>
                    <a:pt x="583" y="259"/>
                  </a:lnTo>
                  <a:lnTo>
                    <a:pt x="584" y="281"/>
                  </a:lnTo>
                  <a:lnTo>
                    <a:pt x="586" y="305"/>
                  </a:lnTo>
                  <a:lnTo>
                    <a:pt x="588" y="328"/>
                  </a:lnTo>
                  <a:lnTo>
                    <a:pt x="588" y="350"/>
                  </a:lnTo>
                  <a:lnTo>
                    <a:pt x="588" y="374"/>
                  </a:lnTo>
                  <a:lnTo>
                    <a:pt x="588" y="404"/>
                  </a:lnTo>
                  <a:lnTo>
                    <a:pt x="587" y="431"/>
                  </a:lnTo>
                  <a:lnTo>
                    <a:pt x="586" y="450"/>
                  </a:lnTo>
                  <a:lnTo>
                    <a:pt x="584" y="471"/>
                  </a:lnTo>
                  <a:lnTo>
                    <a:pt x="583" y="493"/>
                  </a:lnTo>
                  <a:lnTo>
                    <a:pt x="579" y="518"/>
                  </a:lnTo>
                  <a:lnTo>
                    <a:pt x="575" y="539"/>
                  </a:lnTo>
                  <a:lnTo>
                    <a:pt x="571" y="560"/>
                  </a:lnTo>
                  <a:lnTo>
                    <a:pt x="566" y="585"/>
                  </a:lnTo>
                  <a:lnTo>
                    <a:pt x="561" y="604"/>
                  </a:lnTo>
                  <a:lnTo>
                    <a:pt x="556" y="628"/>
                  </a:lnTo>
                  <a:lnTo>
                    <a:pt x="550" y="649"/>
                  </a:lnTo>
                  <a:lnTo>
                    <a:pt x="543" y="670"/>
                  </a:lnTo>
                  <a:lnTo>
                    <a:pt x="536" y="692"/>
                  </a:lnTo>
                  <a:lnTo>
                    <a:pt x="527" y="719"/>
                  </a:lnTo>
                  <a:lnTo>
                    <a:pt x="517" y="746"/>
                  </a:lnTo>
                  <a:lnTo>
                    <a:pt x="676" y="811"/>
                  </a:lnTo>
                  <a:lnTo>
                    <a:pt x="277" y="853"/>
                  </a:lnTo>
                  <a:lnTo>
                    <a:pt x="0" y="542"/>
                  </a:lnTo>
                  <a:close/>
                </a:path>
              </a:pathLst>
            </a:custGeom>
            <a:solidFill>
              <a:srgbClr val="FF0000"/>
            </a:solidFill>
            <a:ln w="12700">
              <a:solidFill>
                <a:srgbClr val="000000"/>
              </a:solidFill>
              <a:prstDash val="solid"/>
              <a:round/>
              <a:headEnd/>
              <a:tailEnd/>
            </a:ln>
          </p:spPr>
          <p:txBody>
            <a:bodyPr/>
            <a:lstStyle/>
            <a:p>
              <a:endParaRPr lang="fr-FR" b="1"/>
            </a:p>
          </p:txBody>
        </p:sp>
        <p:sp>
          <p:nvSpPr>
            <p:cNvPr id="13" name="Freeform 10"/>
            <p:cNvSpPr>
              <a:spLocks/>
            </p:cNvSpPr>
            <p:nvPr/>
          </p:nvSpPr>
          <p:spPr bwMode="auto">
            <a:xfrm rot="10800000">
              <a:off x="1793" y="2605"/>
              <a:ext cx="791" cy="753"/>
            </a:xfrm>
            <a:custGeom>
              <a:avLst/>
              <a:gdLst>
                <a:gd name="T0" fmla="*/ 161 w 791"/>
                <a:gd name="T1" fmla="*/ 0 h 753"/>
                <a:gd name="T2" fmla="*/ 177 w 791"/>
                <a:gd name="T3" fmla="*/ 8 h 753"/>
                <a:gd name="T4" fmla="*/ 190 w 791"/>
                <a:gd name="T5" fmla="*/ 15 h 753"/>
                <a:gd name="T6" fmla="*/ 204 w 791"/>
                <a:gd name="T7" fmla="*/ 22 h 753"/>
                <a:gd name="T8" fmla="*/ 217 w 791"/>
                <a:gd name="T9" fmla="*/ 29 h 753"/>
                <a:gd name="T10" fmla="*/ 231 w 791"/>
                <a:gd name="T11" fmla="*/ 37 h 753"/>
                <a:gd name="T12" fmla="*/ 244 w 791"/>
                <a:gd name="T13" fmla="*/ 46 h 753"/>
                <a:gd name="T14" fmla="*/ 257 w 791"/>
                <a:gd name="T15" fmla="*/ 54 h 753"/>
                <a:gd name="T16" fmla="*/ 270 w 791"/>
                <a:gd name="T17" fmla="*/ 62 h 753"/>
                <a:gd name="T18" fmla="*/ 286 w 791"/>
                <a:gd name="T19" fmla="*/ 73 h 753"/>
                <a:gd name="T20" fmla="*/ 303 w 791"/>
                <a:gd name="T21" fmla="*/ 85 h 753"/>
                <a:gd name="T22" fmla="*/ 316 w 791"/>
                <a:gd name="T23" fmla="*/ 94 h 753"/>
                <a:gd name="T24" fmla="*/ 329 w 791"/>
                <a:gd name="T25" fmla="*/ 105 h 753"/>
                <a:gd name="T26" fmla="*/ 345 w 791"/>
                <a:gd name="T27" fmla="*/ 116 h 753"/>
                <a:gd name="T28" fmla="*/ 361 w 791"/>
                <a:gd name="T29" fmla="*/ 128 h 753"/>
                <a:gd name="T30" fmla="*/ 375 w 791"/>
                <a:gd name="T31" fmla="*/ 140 h 753"/>
                <a:gd name="T32" fmla="*/ 389 w 791"/>
                <a:gd name="T33" fmla="*/ 153 h 753"/>
                <a:gd name="T34" fmla="*/ 402 w 791"/>
                <a:gd name="T35" fmla="*/ 165 h 753"/>
                <a:gd name="T36" fmla="*/ 418 w 791"/>
                <a:gd name="T37" fmla="*/ 180 h 753"/>
                <a:gd name="T38" fmla="*/ 432 w 791"/>
                <a:gd name="T39" fmla="*/ 193 h 753"/>
                <a:gd name="T40" fmla="*/ 444 w 791"/>
                <a:gd name="T41" fmla="*/ 206 h 753"/>
                <a:gd name="T42" fmla="*/ 458 w 791"/>
                <a:gd name="T43" fmla="*/ 221 h 753"/>
                <a:gd name="T44" fmla="*/ 469 w 791"/>
                <a:gd name="T45" fmla="*/ 232 h 753"/>
                <a:gd name="T46" fmla="*/ 481 w 791"/>
                <a:gd name="T47" fmla="*/ 246 h 753"/>
                <a:gd name="T48" fmla="*/ 493 w 791"/>
                <a:gd name="T49" fmla="*/ 260 h 753"/>
                <a:gd name="T50" fmla="*/ 506 w 791"/>
                <a:gd name="T51" fmla="*/ 277 h 753"/>
                <a:gd name="T52" fmla="*/ 517 w 791"/>
                <a:gd name="T53" fmla="*/ 291 h 753"/>
                <a:gd name="T54" fmla="*/ 529 w 791"/>
                <a:gd name="T55" fmla="*/ 307 h 753"/>
                <a:gd name="T56" fmla="*/ 543 w 791"/>
                <a:gd name="T57" fmla="*/ 326 h 753"/>
                <a:gd name="T58" fmla="*/ 555 w 791"/>
                <a:gd name="T59" fmla="*/ 343 h 753"/>
                <a:gd name="T60" fmla="*/ 568 w 791"/>
                <a:gd name="T61" fmla="*/ 362 h 753"/>
                <a:gd name="T62" fmla="*/ 580 w 791"/>
                <a:gd name="T63" fmla="*/ 381 h 753"/>
                <a:gd name="T64" fmla="*/ 591 w 791"/>
                <a:gd name="T65" fmla="*/ 401 h 753"/>
                <a:gd name="T66" fmla="*/ 603 w 791"/>
                <a:gd name="T67" fmla="*/ 422 h 753"/>
                <a:gd name="T68" fmla="*/ 612 w 791"/>
                <a:gd name="T69" fmla="*/ 440 h 753"/>
                <a:gd name="T70" fmla="*/ 621 w 791"/>
                <a:gd name="T71" fmla="*/ 457 h 753"/>
                <a:gd name="T72" fmla="*/ 629 w 791"/>
                <a:gd name="T73" fmla="*/ 477 h 753"/>
                <a:gd name="T74" fmla="*/ 634 w 791"/>
                <a:gd name="T75" fmla="*/ 491 h 753"/>
                <a:gd name="T76" fmla="*/ 791 w 791"/>
                <a:gd name="T77" fmla="*/ 429 h 753"/>
                <a:gd name="T78" fmla="*/ 547 w 791"/>
                <a:gd name="T79" fmla="*/ 753 h 753"/>
                <a:gd name="T80" fmla="*/ 115 w 791"/>
                <a:gd name="T81" fmla="*/ 700 h 753"/>
                <a:gd name="T82" fmla="*/ 286 w 791"/>
                <a:gd name="T83" fmla="*/ 631 h 753"/>
                <a:gd name="T84" fmla="*/ 275 w 791"/>
                <a:gd name="T85" fmla="*/ 608 h 753"/>
                <a:gd name="T86" fmla="*/ 264 w 791"/>
                <a:gd name="T87" fmla="*/ 586 h 753"/>
                <a:gd name="T88" fmla="*/ 249 w 791"/>
                <a:gd name="T89" fmla="*/ 562 h 753"/>
                <a:gd name="T90" fmla="*/ 232 w 791"/>
                <a:gd name="T91" fmla="*/ 537 h 753"/>
                <a:gd name="T92" fmla="*/ 217 w 791"/>
                <a:gd name="T93" fmla="*/ 516 h 753"/>
                <a:gd name="T94" fmla="*/ 201 w 791"/>
                <a:gd name="T95" fmla="*/ 496 h 753"/>
                <a:gd name="T96" fmla="*/ 184 w 791"/>
                <a:gd name="T97" fmla="*/ 476 h 753"/>
                <a:gd name="T98" fmla="*/ 167 w 791"/>
                <a:gd name="T99" fmla="*/ 459 h 753"/>
                <a:gd name="T100" fmla="*/ 150 w 791"/>
                <a:gd name="T101" fmla="*/ 443 h 753"/>
                <a:gd name="T102" fmla="*/ 130 w 791"/>
                <a:gd name="T103" fmla="*/ 425 h 753"/>
                <a:gd name="T104" fmla="*/ 111 w 791"/>
                <a:gd name="T105" fmla="*/ 410 h 753"/>
                <a:gd name="T106" fmla="*/ 93 w 791"/>
                <a:gd name="T107" fmla="*/ 395 h 753"/>
                <a:gd name="T108" fmla="*/ 75 w 791"/>
                <a:gd name="T109" fmla="*/ 382 h 753"/>
                <a:gd name="T110" fmla="*/ 53 w 791"/>
                <a:gd name="T111" fmla="*/ 368 h 753"/>
                <a:gd name="T112" fmla="*/ 31 w 791"/>
                <a:gd name="T113" fmla="*/ 355 h 753"/>
                <a:gd name="T114" fmla="*/ 16 w 791"/>
                <a:gd name="T115" fmla="*/ 348 h 753"/>
                <a:gd name="T116" fmla="*/ 0 w 791"/>
                <a:gd name="T117" fmla="*/ 339 h 753"/>
                <a:gd name="T118" fmla="*/ 161 w 791"/>
                <a:gd name="T119" fmla="*/ 0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1"/>
                <a:gd name="T181" fmla="*/ 0 h 753"/>
                <a:gd name="T182" fmla="*/ 791 w 791"/>
                <a:gd name="T183" fmla="*/ 753 h 7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1" h="753">
                  <a:moveTo>
                    <a:pt x="161" y="0"/>
                  </a:moveTo>
                  <a:lnTo>
                    <a:pt x="177" y="8"/>
                  </a:lnTo>
                  <a:lnTo>
                    <a:pt x="190" y="15"/>
                  </a:lnTo>
                  <a:lnTo>
                    <a:pt x="204" y="22"/>
                  </a:lnTo>
                  <a:lnTo>
                    <a:pt x="217" y="29"/>
                  </a:lnTo>
                  <a:lnTo>
                    <a:pt x="231" y="37"/>
                  </a:lnTo>
                  <a:lnTo>
                    <a:pt x="244" y="46"/>
                  </a:lnTo>
                  <a:lnTo>
                    <a:pt x="257" y="54"/>
                  </a:lnTo>
                  <a:lnTo>
                    <a:pt x="270" y="62"/>
                  </a:lnTo>
                  <a:lnTo>
                    <a:pt x="286" y="73"/>
                  </a:lnTo>
                  <a:lnTo>
                    <a:pt x="303" y="85"/>
                  </a:lnTo>
                  <a:lnTo>
                    <a:pt x="316" y="94"/>
                  </a:lnTo>
                  <a:lnTo>
                    <a:pt x="329" y="105"/>
                  </a:lnTo>
                  <a:lnTo>
                    <a:pt x="345" y="116"/>
                  </a:lnTo>
                  <a:lnTo>
                    <a:pt x="361" y="128"/>
                  </a:lnTo>
                  <a:lnTo>
                    <a:pt x="375" y="140"/>
                  </a:lnTo>
                  <a:lnTo>
                    <a:pt x="389" y="153"/>
                  </a:lnTo>
                  <a:lnTo>
                    <a:pt x="402" y="165"/>
                  </a:lnTo>
                  <a:lnTo>
                    <a:pt x="418" y="180"/>
                  </a:lnTo>
                  <a:lnTo>
                    <a:pt x="432" y="193"/>
                  </a:lnTo>
                  <a:lnTo>
                    <a:pt x="444" y="206"/>
                  </a:lnTo>
                  <a:lnTo>
                    <a:pt x="458" y="221"/>
                  </a:lnTo>
                  <a:lnTo>
                    <a:pt x="469" y="232"/>
                  </a:lnTo>
                  <a:lnTo>
                    <a:pt x="481" y="246"/>
                  </a:lnTo>
                  <a:lnTo>
                    <a:pt x="493" y="260"/>
                  </a:lnTo>
                  <a:lnTo>
                    <a:pt x="506" y="277"/>
                  </a:lnTo>
                  <a:lnTo>
                    <a:pt x="517" y="291"/>
                  </a:lnTo>
                  <a:lnTo>
                    <a:pt x="529" y="307"/>
                  </a:lnTo>
                  <a:lnTo>
                    <a:pt x="543" y="326"/>
                  </a:lnTo>
                  <a:lnTo>
                    <a:pt x="555" y="343"/>
                  </a:lnTo>
                  <a:lnTo>
                    <a:pt x="568" y="362"/>
                  </a:lnTo>
                  <a:lnTo>
                    <a:pt x="580" y="381"/>
                  </a:lnTo>
                  <a:lnTo>
                    <a:pt x="591" y="401"/>
                  </a:lnTo>
                  <a:lnTo>
                    <a:pt x="603" y="422"/>
                  </a:lnTo>
                  <a:lnTo>
                    <a:pt x="612" y="440"/>
                  </a:lnTo>
                  <a:lnTo>
                    <a:pt x="621" y="457"/>
                  </a:lnTo>
                  <a:lnTo>
                    <a:pt x="629" y="477"/>
                  </a:lnTo>
                  <a:lnTo>
                    <a:pt x="634" y="491"/>
                  </a:lnTo>
                  <a:lnTo>
                    <a:pt x="791" y="429"/>
                  </a:lnTo>
                  <a:lnTo>
                    <a:pt x="547" y="753"/>
                  </a:lnTo>
                  <a:lnTo>
                    <a:pt x="115" y="700"/>
                  </a:lnTo>
                  <a:lnTo>
                    <a:pt x="286" y="631"/>
                  </a:lnTo>
                  <a:lnTo>
                    <a:pt x="275" y="608"/>
                  </a:lnTo>
                  <a:lnTo>
                    <a:pt x="264" y="586"/>
                  </a:lnTo>
                  <a:lnTo>
                    <a:pt x="249" y="562"/>
                  </a:lnTo>
                  <a:lnTo>
                    <a:pt x="232" y="537"/>
                  </a:lnTo>
                  <a:lnTo>
                    <a:pt x="217" y="516"/>
                  </a:lnTo>
                  <a:lnTo>
                    <a:pt x="201" y="496"/>
                  </a:lnTo>
                  <a:lnTo>
                    <a:pt x="184" y="476"/>
                  </a:lnTo>
                  <a:lnTo>
                    <a:pt x="167" y="459"/>
                  </a:lnTo>
                  <a:lnTo>
                    <a:pt x="150" y="443"/>
                  </a:lnTo>
                  <a:lnTo>
                    <a:pt x="130" y="425"/>
                  </a:lnTo>
                  <a:lnTo>
                    <a:pt x="111" y="410"/>
                  </a:lnTo>
                  <a:lnTo>
                    <a:pt x="93" y="395"/>
                  </a:lnTo>
                  <a:lnTo>
                    <a:pt x="75" y="382"/>
                  </a:lnTo>
                  <a:lnTo>
                    <a:pt x="53" y="368"/>
                  </a:lnTo>
                  <a:lnTo>
                    <a:pt x="31" y="355"/>
                  </a:lnTo>
                  <a:lnTo>
                    <a:pt x="16" y="348"/>
                  </a:lnTo>
                  <a:lnTo>
                    <a:pt x="0" y="339"/>
                  </a:lnTo>
                  <a:lnTo>
                    <a:pt x="161" y="0"/>
                  </a:lnTo>
                  <a:close/>
                </a:path>
              </a:pathLst>
            </a:custGeom>
            <a:solidFill>
              <a:srgbClr val="008000"/>
            </a:solidFill>
            <a:ln w="12700">
              <a:solidFill>
                <a:srgbClr val="000000"/>
              </a:solidFill>
              <a:prstDash val="solid"/>
              <a:round/>
              <a:headEnd/>
              <a:tailEnd/>
            </a:ln>
          </p:spPr>
          <p:txBody>
            <a:bodyPr/>
            <a:lstStyle/>
            <a:p>
              <a:endParaRPr lang="fr-FR" b="1"/>
            </a:p>
          </p:txBody>
        </p:sp>
        <p:sp>
          <p:nvSpPr>
            <p:cNvPr id="14" name="Freeform 11"/>
            <p:cNvSpPr>
              <a:spLocks/>
            </p:cNvSpPr>
            <p:nvPr/>
          </p:nvSpPr>
          <p:spPr bwMode="auto">
            <a:xfrm rot="10800000">
              <a:off x="2373" y="2933"/>
              <a:ext cx="765" cy="617"/>
            </a:xfrm>
            <a:custGeom>
              <a:avLst/>
              <a:gdLst>
                <a:gd name="T0" fmla="*/ 408 w 765"/>
                <a:gd name="T1" fmla="*/ 617 h 617"/>
                <a:gd name="T2" fmla="*/ 458 w 765"/>
                <a:gd name="T3" fmla="*/ 497 h 617"/>
                <a:gd name="T4" fmla="*/ 442 w 765"/>
                <a:gd name="T5" fmla="*/ 492 h 617"/>
                <a:gd name="T6" fmla="*/ 424 w 765"/>
                <a:gd name="T7" fmla="*/ 488 h 617"/>
                <a:gd name="T8" fmla="*/ 401 w 765"/>
                <a:gd name="T9" fmla="*/ 483 h 617"/>
                <a:gd name="T10" fmla="*/ 382 w 765"/>
                <a:gd name="T11" fmla="*/ 480 h 617"/>
                <a:gd name="T12" fmla="*/ 361 w 765"/>
                <a:gd name="T13" fmla="*/ 477 h 617"/>
                <a:gd name="T14" fmla="*/ 338 w 765"/>
                <a:gd name="T15" fmla="*/ 475 h 617"/>
                <a:gd name="T16" fmla="*/ 314 w 765"/>
                <a:gd name="T17" fmla="*/ 473 h 617"/>
                <a:gd name="T18" fmla="*/ 271 w 765"/>
                <a:gd name="T19" fmla="*/ 473 h 617"/>
                <a:gd name="T20" fmla="*/ 249 w 765"/>
                <a:gd name="T21" fmla="*/ 474 h 617"/>
                <a:gd name="T22" fmla="*/ 228 w 765"/>
                <a:gd name="T23" fmla="*/ 476 h 617"/>
                <a:gd name="T24" fmla="*/ 207 w 765"/>
                <a:gd name="T25" fmla="*/ 478 h 617"/>
                <a:gd name="T26" fmla="*/ 186 w 765"/>
                <a:gd name="T27" fmla="*/ 482 h 617"/>
                <a:gd name="T28" fmla="*/ 166 w 765"/>
                <a:gd name="T29" fmla="*/ 486 h 617"/>
                <a:gd name="T30" fmla="*/ 142 w 765"/>
                <a:gd name="T31" fmla="*/ 491 h 617"/>
                <a:gd name="T32" fmla="*/ 121 w 765"/>
                <a:gd name="T33" fmla="*/ 498 h 617"/>
                <a:gd name="T34" fmla="*/ 176 w 765"/>
                <a:gd name="T35" fmla="*/ 244 h 617"/>
                <a:gd name="T36" fmla="*/ 0 w 765"/>
                <a:gd name="T37" fmla="*/ 143 h 617"/>
                <a:gd name="T38" fmla="*/ 9 w 765"/>
                <a:gd name="T39" fmla="*/ 140 h 617"/>
                <a:gd name="T40" fmla="*/ 27 w 765"/>
                <a:gd name="T41" fmla="*/ 134 h 617"/>
                <a:gd name="T42" fmla="*/ 41 w 765"/>
                <a:gd name="T43" fmla="*/ 130 h 617"/>
                <a:gd name="T44" fmla="*/ 57 w 765"/>
                <a:gd name="T45" fmla="*/ 125 h 617"/>
                <a:gd name="T46" fmla="*/ 76 w 765"/>
                <a:gd name="T47" fmla="*/ 121 h 617"/>
                <a:gd name="T48" fmla="*/ 92 w 765"/>
                <a:gd name="T49" fmla="*/ 117 h 617"/>
                <a:gd name="T50" fmla="*/ 113 w 765"/>
                <a:gd name="T51" fmla="*/ 112 h 617"/>
                <a:gd name="T52" fmla="*/ 131 w 765"/>
                <a:gd name="T53" fmla="*/ 109 h 617"/>
                <a:gd name="T54" fmla="*/ 152 w 765"/>
                <a:gd name="T55" fmla="*/ 106 h 617"/>
                <a:gd name="T56" fmla="*/ 174 w 765"/>
                <a:gd name="T57" fmla="*/ 103 h 617"/>
                <a:gd name="T58" fmla="*/ 195 w 765"/>
                <a:gd name="T59" fmla="*/ 101 h 617"/>
                <a:gd name="T60" fmla="*/ 219 w 765"/>
                <a:gd name="T61" fmla="*/ 100 h 617"/>
                <a:gd name="T62" fmla="*/ 242 w 765"/>
                <a:gd name="T63" fmla="*/ 98 h 617"/>
                <a:gd name="T64" fmla="*/ 265 w 765"/>
                <a:gd name="T65" fmla="*/ 98 h 617"/>
                <a:gd name="T66" fmla="*/ 289 w 765"/>
                <a:gd name="T67" fmla="*/ 98 h 617"/>
                <a:gd name="T68" fmla="*/ 319 w 765"/>
                <a:gd name="T69" fmla="*/ 98 h 617"/>
                <a:gd name="T70" fmla="*/ 346 w 765"/>
                <a:gd name="T71" fmla="*/ 99 h 617"/>
                <a:gd name="T72" fmla="*/ 364 w 765"/>
                <a:gd name="T73" fmla="*/ 100 h 617"/>
                <a:gd name="T74" fmla="*/ 386 w 765"/>
                <a:gd name="T75" fmla="*/ 102 h 617"/>
                <a:gd name="T76" fmla="*/ 407 w 765"/>
                <a:gd name="T77" fmla="*/ 104 h 617"/>
                <a:gd name="T78" fmla="*/ 432 w 765"/>
                <a:gd name="T79" fmla="*/ 107 h 617"/>
                <a:gd name="T80" fmla="*/ 453 w 765"/>
                <a:gd name="T81" fmla="*/ 111 h 617"/>
                <a:gd name="T82" fmla="*/ 473 w 765"/>
                <a:gd name="T83" fmla="*/ 115 h 617"/>
                <a:gd name="T84" fmla="*/ 499 w 765"/>
                <a:gd name="T85" fmla="*/ 120 h 617"/>
                <a:gd name="T86" fmla="*/ 519 w 765"/>
                <a:gd name="T87" fmla="*/ 125 h 617"/>
                <a:gd name="T88" fmla="*/ 543 w 765"/>
                <a:gd name="T89" fmla="*/ 131 h 617"/>
                <a:gd name="T90" fmla="*/ 563 w 765"/>
                <a:gd name="T91" fmla="*/ 136 h 617"/>
                <a:gd name="T92" fmla="*/ 585 w 765"/>
                <a:gd name="T93" fmla="*/ 143 h 617"/>
                <a:gd name="T94" fmla="*/ 607 w 765"/>
                <a:gd name="T95" fmla="*/ 150 h 617"/>
                <a:gd name="T96" fmla="*/ 672 w 765"/>
                <a:gd name="T97" fmla="*/ 0 h 617"/>
                <a:gd name="T98" fmla="*/ 765 w 765"/>
                <a:gd name="T99" fmla="*/ 418 h 617"/>
                <a:gd name="T100" fmla="*/ 408 w 765"/>
                <a:gd name="T101" fmla="*/ 617 h 6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5"/>
                <a:gd name="T154" fmla="*/ 0 h 617"/>
                <a:gd name="T155" fmla="*/ 765 w 765"/>
                <a:gd name="T156" fmla="*/ 617 h 6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5" h="617">
                  <a:moveTo>
                    <a:pt x="408" y="617"/>
                  </a:moveTo>
                  <a:lnTo>
                    <a:pt x="458" y="497"/>
                  </a:lnTo>
                  <a:lnTo>
                    <a:pt x="442" y="492"/>
                  </a:lnTo>
                  <a:lnTo>
                    <a:pt x="424" y="488"/>
                  </a:lnTo>
                  <a:lnTo>
                    <a:pt x="401" y="483"/>
                  </a:lnTo>
                  <a:lnTo>
                    <a:pt x="382" y="480"/>
                  </a:lnTo>
                  <a:lnTo>
                    <a:pt x="361" y="477"/>
                  </a:lnTo>
                  <a:lnTo>
                    <a:pt x="338" y="475"/>
                  </a:lnTo>
                  <a:lnTo>
                    <a:pt x="314" y="473"/>
                  </a:lnTo>
                  <a:lnTo>
                    <a:pt x="271" y="473"/>
                  </a:lnTo>
                  <a:lnTo>
                    <a:pt x="249" y="474"/>
                  </a:lnTo>
                  <a:lnTo>
                    <a:pt x="228" y="476"/>
                  </a:lnTo>
                  <a:lnTo>
                    <a:pt x="207" y="478"/>
                  </a:lnTo>
                  <a:lnTo>
                    <a:pt x="186" y="482"/>
                  </a:lnTo>
                  <a:lnTo>
                    <a:pt x="166" y="486"/>
                  </a:lnTo>
                  <a:lnTo>
                    <a:pt x="142" y="491"/>
                  </a:lnTo>
                  <a:lnTo>
                    <a:pt x="121" y="498"/>
                  </a:lnTo>
                  <a:lnTo>
                    <a:pt x="176" y="244"/>
                  </a:lnTo>
                  <a:lnTo>
                    <a:pt x="0" y="143"/>
                  </a:lnTo>
                  <a:lnTo>
                    <a:pt x="9" y="140"/>
                  </a:lnTo>
                  <a:lnTo>
                    <a:pt x="27" y="134"/>
                  </a:lnTo>
                  <a:lnTo>
                    <a:pt x="41" y="130"/>
                  </a:lnTo>
                  <a:lnTo>
                    <a:pt x="57" y="125"/>
                  </a:lnTo>
                  <a:lnTo>
                    <a:pt x="76" y="121"/>
                  </a:lnTo>
                  <a:lnTo>
                    <a:pt x="92" y="117"/>
                  </a:lnTo>
                  <a:lnTo>
                    <a:pt x="113" y="112"/>
                  </a:lnTo>
                  <a:lnTo>
                    <a:pt x="131" y="109"/>
                  </a:lnTo>
                  <a:lnTo>
                    <a:pt x="152" y="106"/>
                  </a:lnTo>
                  <a:lnTo>
                    <a:pt x="174" y="103"/>
                  </a:lnTo>
                  <a:lnTo>
                    <a:pt x="195" y="101"/>
                  </a:lnTo>
                  <a:lnTo>
                    <a:pt x="219" y="100"/>
                  </a:lnTo>
                  <a:lnTo>
                    <a:pt x="242" y="98"/>
                  </a:lnTo>
                  <a:lnTo>
                    <a:pt x="265" y="98"/>
                  </a:lnTo>
                  <a:lnTo>
                    <a:pt x="289" y="98"/>
                  </a:lnTo>
                  <a:lnTo>
                    <a:pt x="319" y="98"/>
                  </a:lnTo>
                  <a:lnTo>
                    <a:pt x="346" y="99"/>
                  </a:lnTo>
                  <a:lnTo>
                    <a:pt x="364" y="100"/>
                  </a:lnTo>
                  <a:lnTo>
                    <a:pt x="386" y="102"/>
                  </a:lnTo>
                  <a:lnTo>
                    <a:pt x="407" y="104"/>
                  </a:lnTo>
                  <a:lnTo>
                    <a:pt x="432" y="107"/>
                  </a:lnTo>
                  <a:lnTo>
                    <a:pt x="453" y="111"/>
                  </a:lnTo>
                  <a:lnTo>
                    <a:pt x="473" y="115"/>
                  </a:lnTo>
                  <a:lnTo>
                    <a:pt x="499" y="120"/>
                  </a:lnTo>
                  <a:lnTo>
                    <a:pt x="519" y="125"/>
                  </a:lnTo>
                  <a:lnTo>
                    <a:pt x="543" y="131"/>
                  </a:lnTo>
                  <a:lnTo>
                    <a:pt x="563" y="136"/>
                  </a:lnTo>
                  <a:lnTo>
                    <a:pt x="585" y="143"/>
                  </a:lnTo>
                  <a:lnTo>
                    <a:pt x="607" y="150"/>
                  </a:lnTo>
                  <a:lnTo>
                    <a:pt x="672" y="0"/>
                  </a:lnTo>
                  <a:lnTo>
                    <a:pt x="765" y="418"/>
                  </a:lnTo>
                  <a:lnTo>
                    <a:pt x="408" y="617"/>
                  </a:lnTo>
                  <a:close/>
                </a:path>
              </a:pathLst>
            </a:custGeom>
            <a:solidFill>
              <a:schemeClr val="hlink"/>
            </a:solidFill>
            <a:ln w="12700">
              <a:solidFill>
                <a:srgbClr val="000000"/>
              </a:solidFill>
              <a:prstDash val="solid"/>
              <a:round/>
              <a:headEnd/>
              <a:tailEnd/>
            </a:ln>
          </p:spPr>
          <p:txBody>
            <a:bodyPr/>
            <a:lstStyle/>
            <a:p>
              <a:endParaRPr lang="fr-FR" b="1"/>
            </a:p>
          </p:txBody>
        </p:sp>
      </p:grpSp>
      <p:sp>
        <p:nvSpPr>
          <p:cNvPr id="15" name="Text Box 12"/>
          <p:cNvSpPr txBox="1">
            <a:spLocks noChangeArrowheads="1"/>
          </p:cNvSpPr>
          <p:nvPr/>
        </p:nvSpPr>
        <p:spPr bwMode="auto">
          <a:xfrm>
            <a:off x="4638675" y="3643313"/>
            <a:ext cx="1748940" cy="307777"/>
          </a:xfrm>
          <a:prstGeom prst="rect">
            <a:avLst/>
          </a:prstGeom>
          <a:noFill/>
          <a:ln w="9525">
            <a:noFill/>
            <a:miter lim="800000"/>
            <a:headEnd/>
            <a:tailEnd/>
          </a:ln>
        </p:spPr>
        <p:txBody>
          <a:bodyPr wrap="none">
            <a:spAutoFit/>
          </a:bodyPr>
          <a:lstStyle/>
          <a:p>
            <a:r>
              <a:rPr lang="de-DE" sz="1400" b="1">
                <a:latin typeface="Calibri" pitchFamily="34" charset="0"/>
              </a:rPr>
              <a:t>Valider la conception</a:t>
            </a:r>
          </a:p>
        </p:txBody>
      </p:sp>
      <p:sp>
        <p:nvSpPr>
          <p:cNvPr id="16" name="Text Box 13"/>
          <p:cNvSpPr txBox="1">
            <a:spLocks noChangeArrowheads="1"/>
          </p:cNvSpPr>
          <p:nvPr/>
        </p:nvSpPr>
        <p:spPr bwMode="auto">
          <a:xfrm>
            <a:off x="4921250" y="4105275"/>
            <a:ext cx="1006429" cy="307777"/>
          </a:xfrm>
          <a:prstGeom prst="rect">
            <a:avLst/>
          </a:prstGeom>
          <a:noFill/>
          <a:ln w="9525">
            <a:noFill/>
            <a:miter lim="800000"/>
            <a:headEnd/>
            <a:tailEnd/>
          </a:ln>
        </p:spPr>
        <p:txBody>
          <a:bodyPr wrap="none">
            <a:spAutoFit/>
          </a:bodyPr>
          <a:lstStyle/>
          <a:p>
            <a:r>
              <a:rPr lang="de-DE" sz="1400" b="1">
                <a:latin typeface="Calibri" pitchFamily="34" charset="0"/>
              </a:rPr>
              <a:t>Production</a:t>
            </a:r>
          </a:p>
        </p:txBody>
      </p:sp>
      <p:sp>
        <p:nvSpPr>
          <p:cNvPr id="17" name="Text Box 14"/>
          <p:cNvSpPr txBox="1">
            <a:spLocks noChangeArrowheads="1"/>
          </p:cNvSpPr>
          <p:nvPr/>
        </p:nvSpPr>
        <p:spPr bwMode="auto">
          <a:xfrm>
            <a:off x="4621213" y="4567238"/>
            <a:ext cx="1677987" cy="304800"/>
          </a:xfrm>
          <a:prstGeom prst="rect">
            <a:avLst/>
          </a:prstGeom>
          <a:noFill/>
          <a:ln w="9525">
            <a:noFill/>
            <a:miter lim="800000"/>
            <a:headEnd/>
            <a:tailEnd/>
          </a:ln>
        </p:spPr>
        <p:txBody>
          <a:bodyPr wrap="none">
            <a:spAutoFit/>
          </a:bodyPr>
          <a:lstStyle/>
          <a:p>
            <a:r>
              <a:rPr lang="de-DE" sz="1400" b="1">
                <a:latin typeface="Calibri" pitchFamily="34" charset="0"/>
              </a:rPr>
              <a:t>Contrôle/Libération</a:t>
            </a:r>
          </a:p>
        </p:txBody>
      </p:sp>
      <p:sp>
        <p:nvSpPr>
          <p:cNvPr id="18" name="Text Box 15"/>
          <p:cNvSpPr txBox="1">
            <a:spLocks noChangeArrowheads="1"/>
          </p:cNvSpPr>
          <p:nvPr/>
        </p:nvSpPr>
        <p:spPr bwMode="auto">
          <a:xfrm>
            <a:off x="3709988" y="4956175"/>
            <a:ext cx="1087437" cy="304800"/>
          </a:xfrm>
          <a:prstGeom prst="rect">
            <a:avLst/>
          </a:prstGeom>
          <a:noFill/>
          <a:ln w="9525">
            <a:noFill/>
            <a:miter lim="800000"/>
            <a:headEnd/>
            <a:tailEnd/>
          </a:ln>
        </p:spPr>
        <p:txBody>
          <a:bodyPr wrap="none">
            <a:spAutoFit/>
          </a:bodyPr>
          <a:lstStyle/>
          <a:p>
            <a:r>
              <a:rPr lang="de-DE" sz="1400" b="1">
                <a:latin typeface="Calibri" pitchFamily="34" charset="0"/>
              </a:rPr>
              <a:t>Distribution</a:t>
            </a:r>
          </a:p>
        </p:txBody>
      </p:sp>
      <p:sp>
        <p:nvSpPr>
          <p:cNvPr id="19" name="Text Box 16"/>
          <p:cNvSpPr txBox="1">
            <a:spLocks noChangeArrowheads="1"/>
          </p:cNvSpPr>
          <p:nvPr/>
        </p:nvSpPr>
        <p:spPr bwMode="auto">
          <a:xfrm>
            <a:off x="2557463" y="3571875"/>
            <a:ext cx="1035796" cy="307777"/>
          </a:xfrm>
          <a:prstGeom prst="rect">
            <a:avLst/>
          </a:prstGeom>
          <a:noFill/>
          <a:ln w="9525">
            <a:noFill/>
            <a:miter lim="800000"/>
            <a:headEnd/>
            <a:tailEnd/>
          </a:ln>
        </p:spPr>
        <p:txBody>
          <a:bodyPr wrap="none">
            <a:spAutoFit/>
          </a:bodyPr>
          <a:lstStyle/>
          <a:p>
            <a:r>
              <a:rPr lang="de-DE" sz="1400" b="1" dirty="0" err="1">
                <a:latin typeface="Calibri" pitchFamily="34" charset="0"/>
              </a:rPr>
              <a:t>Élimination</a:t>
            </a:r>
            <a:endParaRPr lang="de-DE" sz="1400" b="1" dirty="0">
              <a:latin typeface="Calibri" pitchFamily="34" charset="0"/>
            </a:endParaRPr>
          </a:p>
        </p:txBody>
      </p:sp>
      <p:sp>
        <p:nvSpPr>
          <p:cNvPr id="20" name="Line 17"/>
          <p:cNvSpPr>
            <a:spLocks noChangeShapeType="1"/>
          </p:cNvSpPr>
          <p:nvPr/>
        </p:nvSpPr>
        <p:spPr bwMode="auto">
          <a:xfrm rot="4296728" flipH="1">
            <a:off x="2972594" y="3047206"/>
            <a:ext cx="1074738" cy="9525"/>
          </a:xfrm>
          <a:prstGeom prst="line">
            <a:avLst/>
          </a:prstGeom>
          <a:noFill/>
          <a:ln w="9525">
            <a:solidFill>
              <a:schemeClr val="tx1"/>
            </a:solidFill>
            <a:round/>
            <a:headEnd/>
            <a:tailEnd/>
          </a:ln>
        </p:spPr>
        <p:txBody>
          <a:bodyPr wrap="none" anchor="ctr"/>
          <a:lstStyle/>
          <a:p>
            <a:endParaRPr lang="fr-FR"/>
          </a:p>
        </p:txBody>
      </p:sp>
      <p:sp>
        <p:nvSpPr>
          <p:cNvPr id="21" name="Line 19"/>
          <p:cNvSpPr>
            <a:spLocks noChangeShapeType="1"/>
          </p:cNvSpPr>
          <p:nvPr/>
        </p:nvSpPr>
        <p:spPr bwMode="auto">
          <a:xfrm rot="4296728" flipH="1">
            <a:off x="2972594" y="3047206"/>
            <a:ext cx="1074738" cy="9525"/>
          </a:xfrm>
          <a:prstGeom prst="line">
            <a:avLst/>
          </a:prstGeom>
          <a:noFill/>
          <a:ln w="9525">
            <a:solidFill>
              <a:schemeClr val="tx1"/>
            </a:solidFill>
            <a:round/>
            <a:headEnd/>
            <a:tailEnd/>
          </a:ln>
        </p:spPr>
        <p:txBody>
          <a:bodyPr wrap="none" anchor="ctr"/>
          <a:lstStyle/>
          <a:p>
            <a:endParaRPr lang="fr-FR"/>
          </a:p>
        </p:txBody>
      </p:sp>
      <p:grpSp>
        <p:nvGrpSpPr>
          <p:cNvPr id="22" name="Group 20"/>
          <p:cNvGrpSpPr>
            <a:grpSpLocks/>
          </p:cNvGrpSpPr>
          <p:nvPr/>
        </p:nvGrpSpPr>
        <p:grpSpPr bwMode="auto">
          <a:xfrm>
            <a:off x="3319463" y="3662363"/>
            <a:ext cx="1644650" cy="1209675"/>
            <a:chOff x="1768" y="1401"/>
            <a:chExt cx="2163" cy="2149"/>
          </a:xfrm>
        </p:grpSpPr>
        <p:sp>
          <p:nvSpPr>
            <p:cNvPr id="23" name="Freeform 21"/>
            <p:cNvSpPr>
              <a:spLocks/>
            </p:cNvSpPr>
            <p:nvPr/>
          </p:nvSpPr>
          <p:spPr bwMode="auto">
            <a:xfrm rot="10800000">
              <a:off x="2961" y="2729"/>
              <a:ext cx="777" cy="775"/>
            </a:xfrm>
            <a:custGeom>
              <a:avLst/>
              <a:gdLst>
                <a:gd name="T0" fmla="*/ 0 w 777"/>
                <a:gd name="T1" fmla="*/ 614 h 775"/>
                <a:gd name="T2" fmla="*/ 8 w 777"/>
                <a:gd name="T3" fmla="*/ 598 h 775"/>
                <a:gd name="T4" fmla="*/ 15 w 777"/>
                <a:gd name="T5" fmla="*/ 585 h 775"/>
                <a:gd name="T6" fmla="*/ 22 w 777"/>
                <a:gd name="T7" fmla="*/ 571 h 775"/>
                <a:gd name="T8" fmla="*/ 29 w 777"/>
                <a:gd name="T9" fmla="*/ 558 h 775"/>
                <a:gd name="T10" fmla="*/ 37 w 777"/>
                <a:gd name="T11" fmla="*/ 544 h 775"/>
                <a:gd name="T12" fmla="*/ 46 w 777"/>
                <a:gd name="T13" fmla="*/ 530 h 775"/>
                <a:gd name="T14" fmla="*/ 54 w 777"/>
                <a:gd name="T15" fmla="*/ 517 h 775"/>
                <a:gd name="T16" fmla="*/ 62 w 777"/>
                <a:gd name="T17" fmla="*/ 503 h 775"/>
                <a:gd name="T18" fmla="*/ 73 w 777"/>
                <a:gd name="T19" fmla="*/ 487 h 775"/>
                <a:gd name="T20" fmla="*/ 85 w 777"/>
                <a:gd name="T21" fmla="*/ 471 h 775"/>
                <a:gd name="T22" fmla="*/ 94 w 777"/>
                <a:gd name="T23" fmla="*/ 458 h 775"/>
                <a:gd name="T24" fmla="*/ 105 w 777"/>
                <a:gd name="T25" fmla="*/ 445 h 775"/>
                <a:gd name="T26" fmla="*/ 116 w 777"/>
                <a:gd name="T27" fmla="*/ 430 h 775"/>
                <a:gd name="T28" fmla="*/ 128 w 777"/>
                <a:gd name="T29" fmla="*/ 414 h 775"/>
                <a:gd name="T30" fmla="*/ 140 w 777"/>
                <a:gd name="T31" fmla="*/ 400 h 775"/>
                <a:gd name="T32" fmla="*/ 153 w 777"/>
                <a:gd name="T33" fmla="*/ 385 h 775"/>
                <a:gd name="T34" fmla="*/ 165 w 777"/>
                <a:gd name="T35" fmla="*/ 373 h 775"/>
                <a:gd name="T36" fmla="*/ 180 w 777"/>
                <a:gd name="T37" fmla="*/ 356 h 775"/>
                <a:gd name="T38" fmla="*/ 193 w 777"/>
                <a:gd name="T39" fmla="*/ 342 h 775"/>
                <a:gd name="T40" fmla="*/ 206 w 777"/>
                <a:gd name="T41" fmla="*/ 330 h 775"/>
                <a:gd name="T42" fmla="*/ 221 w 777"/>
                <a:gd name="T43" fmla="*/ 316 h 775"/>
                <a:gd name="T44" fmla="*/ 232 w 777"/>
                <a:gd name="T45" fmla="*/ 306 h 775"/>
                <a:gd name="T46" fmla="*/ 246 w 777"/>
                <a:gd name="T47" fmla="*/ 294 h 775"/>
                <a:gd name="T48" fmla="*/ 260 w 777"/>
                <a:gd name="T49" fmla="*/ 282 h 775"/>
                <a:gd name="T50" fmla="*/ 277 w 777"/>
                <a:gd name="T51" fmla="*/ 269 h 775"/>
                <a:gd name="T52" fmla="*/ 291 w 777"/>
                <a:gd name="T53" fmla="*/ 258 h 775"/>
                <a:gd name="T54" fmla="*/ 307 w 777"/>
                <a:gd name="T55" fmla="*/ 245 h 775"/>
                <a:gd name="T56" fmla="*/ 326 w 777"/>
                <a:gd name="T57" fmla="*/ 232 h 775"/>
                <a:gd name="T58" fmla="*/ 343 w 777"/>
                <a:gd name="T59" fmla="*/ 219 h 775"/>
                <a:gd name="T60" fmla="*/ 362 w 777"/>
                <a:gd name="T61" fmla="*/ 206 h 775"/>
                <a:gd name="T62" fmla="*/ 381 w 777"/>
                <a:gd name="T63" fmla="*/ 194 h 775"/>
                <a:gd name="T64" fmla="*/ 401 w 777"/>
                <a:gd name="T65" fmla="*/ 183 h 775"/>
                <a:gd name="T66" fmla="*/ 422 w 777"/>
                <a:gd name="T67" fmla="*/ 171 h 775"/>
                <a:gd name="T68" fmla="*/ 440 w 777"/>
                <a:gd name="T69" fmla="*/ 163 h 775"/>
                <a:gd name="T70" fmla="*/ 457 w 777"/>
                <a:gd name="T71" fmla="*/ 153 h 775"/>
                <a:gd name="T72" fmla="*/ 477 w 777"/>
                <a:gd name="T73" fmla="*/ 145 h 775"/>
                <a:gd name="T74" fmla="*/ 491 w 777"/>
                <a:gd name="T75" fmla="*/ 139 h 775"/>
                <a:gd name="T76" fmla="*/ 431 w 777"/>
                <a:gd name="T77" fmla="*/ 0 h 775"/>
                <a:gd name="T78" fmla="*/ 777 w 777"/>
                <a:gd name="T79" fmla="*/ 198 h 775"/>
                <a:gd name="T80" fmla="*/ 687 w 777"/>
                <a:gd name="T81" fmla="*/ 609 h 775"/>
                <a:gd name="T82" fmla="*/ 631 w 777"/>
                <a:gd name="T83" fmla="*/ 487 h 775"/>
                <a:gd name="T84" fmla="*/ 608 w 777"/>
                <a:gd name="T85" fmla="*/ 498 h 775"/>
                <a:gd name="T86" fmla="*/ 586 w 777"/>
                <a:gd name="T87" fmla="*/ 510 h 775"/>
                <a:gd name="T88" fmla="*/ 562 w 777"/>
                <a:gd name="T89" fmla="*/ 525 h 775"/>
                <a:gd name="T90" fmla="*/ 536 w 777"/>
                <a:gd name="T91" fmla="*/ 542 h 775"/>
                <a:gd name="T92" fmla="*/ 516 w 777"/>
                <a:gd name="T93" fmla="*/ 557 h 775"/>
                <a:gd name="T94" fmla="*/ 496 w 777"/>
                <a:gd name="T95" fmla="*/ 574 h 775"/>
                <a:gd name="T96" fmla="*/ 476 w 777"/>
                <a:gd name="T97" fmla="*/ 590 h 775"/>
                <a:gd name="T98" fmla="*/ 459 w 777"/>
                <a:gd name="T99" fmla="*/ 607 h 775"/>
                <a:gd name="T100" fmla="*/ 443 w 777"/>
                <a:gd name="T101" fmla="*/ 625 h 775"/>
                <a:gd name="T102" fmla="*/ 425 w 777"/>
                <a:gd name="T103" fmla="*/ 644 h 775"/>
                <a:gd name="T104" fmla="*/ 410 w 777"/>
                <a:gd name="T105" fmla="*/ 663 h 775"/>
                <a:gd name="T106" fmla="*/ 395 w 777"/>
                <a:gd name="T107" fmla="*/ 682 h 775"/>
                <a:gd name="T108" fmla="*/ 382 w 777"/>
                <a:gd name="T109" fmla="*/ 699 h 775"/>
                <a:gd name="T110" fmla="*/ 368 w 777"/>
                <a:gd name="T111" fmla="*/ 722 h 775"/>
                <a:gd name="T112" fmla="*/ 355 w 777"/>
                <a:gd name="T113" fmla="*/ 743 h 775"/>
                <a:gd name="T114" fmla="*/ 348 w 777"/>
                <a:gd name="T115" fmla="*/ 759 h 775"/>
                <a:gd name="T116" fmla="*/ 339 w 777"/>
                <a:gd name="T117" fmla="*/ 775 h 775"/>
                <a:gd name="T118" fmla="*/ 0 w 777"/>
                <a:gd name="T119" fmla="*/ 614 h 7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775"/>
                <a:gd name="T182" fmla="*/ 777 w 777"/>
                <a:gd name="T183" fmla="*/ 775 h 7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775">
                  <a:moveTo>
                    <a:pt x="0" y="614"/>
                  </a:moveTo>
                  <a:lnTo>
                    <a:pt x="8" y="598"/>
                  </a:lnTo>
                  <a:lnTo>
                    <a:pt x="15" y="585"/>
                  </a:lnTo>
                  <a:lnTo>
                    <a:pt x="22" y="571"/>
                  </a:lnTo>
                  <a:lnTo>
                    <a:pt x="29" y="558"/>
                  </a:lnTo>
                  <a:lnTo>
                    <a:pt x="37" y="544"/>
                  </a:lnTo>
                  <a:lnTo>
                    <a:pt x="46" y="530"/>
                  </a:lnTo>
                  <a:lnTo>
                    <a:pt x="54" y="517"/>
                  </a:lnTo>
                  <a:lnTo>
                    <a:pt x="62" y="503"/>
                  </a:lnTo>
                  <a:lnTo>
                    <a:pt x="73" y="487"/>
                  </a:lnTo>
                  <a:lnTo>
                    <a:pt x="85" y="471"/>
                  </a:lnTo>
                  <a:lnTo>
                    <a:pt x="94" y="458"/>
                  </a:lnTo>
                  <a:lnTo>
                    <a:pt x="105" y="445"/>
                  </a:lnTo>
                  <a:lnTo>
                    <a:pt x="116" y="430"/>
                  </a:lnTo>
                  <a:lnTo>
                    <a:pt x="128" y="414"/>
                  </a:lnTo>
                  <a:lnTo>
                    <a:pt x="140" y="400"/>
                  </a:lnTo>
                  <a:lnTo>
                    <a:pt x="153" y="385"/>
                  </a:lnTo>
                  <a:lnTo>
                    <a:pt x="165" y="373"/>
                  </a:lnTo>
                  <a:lnTo>
                    <a:pt x="180" y="356"/>
                  </a:lnTo>
                  <a:lnTo>
                    <a:pt x="193" y="342"/>
                  </a:lnTo>
                  <a:lnTo>
                    <a:pt x="206" y="330"/>
                  </a:lnTo>
                  <a:lnTo>
                    <a:pt x="221" y="316"/>
                  </a:lnTo>
                  <a:lnTo>
                    <a:pt x="232" y="306"/>
                  </a:lnTo>
                  <a:lnTo>
                    <a:pt x="246" y="294"/>
                  </a:lnTo>
                  <a:lnTo>
                    <a:pt x="260" y="282"/>
                  </a:lnTo>
                  <a:lnTo>
                    <a:pt x="277" y="269"/>
                  </a:lnTo>
                  <a:lnTo>
                    <a:pt x="291" y="258"/>
                  </a:lnTo>
                  <a:lnTo>
                    <a:pt x="307" y="245"/>
                  </a:lnTo>
                  <a:lnTo>
                    <a:pt x="326" y="232"/>
                  </a:lnTo>
                  <a:lnTo>
                    <a:pt x="343" y="219"/>
                  </a:lnTo>
                  <a:lnTo>
                    <a:pt x="362" y="206"/>
                  </a:lnTo>
                  <a:lnTo>
                    <a:pt x="381" y="194"/>
                  </a:lnTo>
                  <a:lnTo>
                    <a:pt x="401" y="183"/>
                  </a:lnTo>
                  <a:lnTo>
                    <a:pt x="422" y="171"/>
                  </a:lnTo>
                  <a:lnTo>
                    <a:pt x="440" y="163"/>
                  </a:lnTo>
                  <a:lnTo>
                    <a:pt x="457" y="153"/>
                  </a:lnTo>
                  <a:lnTo>
                    <a:pt x="477" y="145"/>
                  </a:lnTo>
                  <a:lnTo>
                    <a:pt x="491" y="139"/>
                  </a:lnTo>
                  <a:lnTo>
                    <a:pt x="431" y="0"/>
                  </a:lnTo>
                  <a:lnTo>
                    <a:pt x="777" y="198"/>
                  </a:lnTo>
                  <a:lnTo>
                    <a:pt x="687" y="609"/>
                  </a:lnTo>
                  <a:lnTo>
                    <a:pt x="631" y="487"/>
                  </a:lnTo>
                  <a:lnTo>
                    <a:pt x="608" y="498"/>
                  </a:lnTo>
                  <a:lnTo>
                    <a:pt x="586" y="510"/>
                  </a:lnTo>
                  <a:lnTo>
                    <a:pt x="562" y="525"/>
                  </a:lnTo>
                  <a:lnTo>
                    <a:pt x="536" y="542"/>
                  </a:lnTo>
                  <a:lnTo>
                    <a:pt x="516" y="557"/>
                  </a:lnTo>
                  <a:lnTo>
                    <a:pt x="496" y="574"/>
                  </a:lnTo>
                  <a:lnTo>
                    <a:pt x="476" y="590"/>
                  </a:lnTo>
                  <a:lnTo>
                    <a:pt x="459" y="607"/>
                  </a:lnTo>
                  <a:lnTo>
                    <a:pt x="443" y="625"/>
                  </a:lnTo>
                  <a:lnTo>
                    <a:pt x="425" y="644"/>
                  </a:lnTo>
                  <a:lnTo>
                    <a:pt x="410" y="663"/>
                  </a:lnTo>
                  <a:lnTo>
                    <a:pt x="395" y="682"/>
                  </a:lnTo>
                  <a:lnTo>
                    <a:pt x="382" y="699"/>
                  </a:lnTo>
                  <a:lnTo>
                    <a:pt x="368" y="722"/>
                  </a:lnTo>
                  <a:lnTo>
                    <a:pt x="355" y="743"/>
                  </a:lnTo>
                  <a:lnTo>
                    <a:pt x="348" y="759"/>
                  </a:lnTo>
                  <a:lnTo>
                    <a:pt x="339" y="775"/>
                  </a:lnTo>
                  <a:lnTo>
                    <a:pt x="0" y="614"/>
                  </a:lnTo>
                  <a:close/>
                </a:path>
              </a:pathLst>
            </a:custGeom>
            <a:solidFill>
              <a:schemeClr val="accent2"/>
            </a:solidFill>
            <a:ln w="12700">
              <a:solidFill>
                <a:srgbClr val="000000"/>
              </a:solidFill>
              <a:prstDash val="solid"/>
              <a:round/>
              <a:headEnd/>
              <a:tailEnd/>
            </a:ln>
          </p:spPr>
          <p:txBody>
            <a:bodyPr/>
            <a:lstStyle/>
            <a:p>
              <a:endParaRPr lang="fr-FR" b="1"/>
            </a:p>
          </p:txBody>
        </p:sp>
        <p:sp>
          <p:nvSpPr>
            <p:cNvPr id="24" name="Freeform 22"/>
            <p:cNvSpPr>
              <a:spLocks/>
            </p:cNvSpPr>
            <p:nvPr/>
          </p:nvSpPr>
          <p:spPr bwMode="auto">
            <a:xfrm rot="10800000">
              <a:off x="3247" y="2095"/>
              <a:ext cx="684" cy="863"/>
            </a:xfrm>
            <a:custGeom>
              <a:avLst/>
              <a:gdLst>
                <a:gd name="T0" fmla="*/ 684 w 684"/>
                <a:gd name="T1" fmla="*/ 357 h 863"/>
                <a:gd name="T2" fmla="*/ 510 w 684"/>
                <a:gd name="T3" fmla="*/ 286 h 863"/>
                <a:gd name="T4" fmla="*/ 503 w 684"/>
                <a:gd name="T5" fmla="*/ 302 h 863"/>
                <a:gd name="T6" fmla="*/ 499 w 684"/>
                <a:gd name="T7" fmla="*/ 318 h 863"/>
                <a:gd name="T8" fmla="*/ 494 w 684"/>
                <a:gd name="T9" fmla="*/ 335 h 863"/>
                <a:gd name="T10" fmla="*/ 490 w 684"/>
                <a:gd name="T11" fmla="*/ 353 h 863"/>
                <a:gd name="T12" fmla="*/ 485 w 684"/>
                <a:gd name="T13" fmla="*/ 376 h 863"/>
                <a:gd name="T14" fmla="*/ 482 w 684"/>
                <a:gd name="T15" fmla="*/ 395 h 863"/>
                <a:gd name="T16" fmla="*/ 479 w 684"/>
                <a:gd name="T17" fmla="*/ 416 h 863"/>
                <a:gd name="T18" fmla="*/ 477 w 684"/>
                <a:gd name="T19" fmla="*/ 439 h 863"/>
                <a:gd name="T20" fmla="*/ 475 w 684"/>
                <a:gd name="T21" fmla="*/ 463 h 863"/>
                <a:gd name="T22" fmla="*/ 475 w 684"/>
                <a:gd name="T23" fmla="*/ 506 h 863"/>
                <a:gd name="T24" fmla="*/ 476 w 684"/>
                <a:gd name="T25" fmla="*/ 528 h 863"/>
                <a:gd name="T26" fmla="*/ 477 w 684"/>
                <a:gd name="T27" fmla="*/ 549 h 863"/>
                <a:gd name="T28" fmla="*/ 480 w 684"/>
                <a:gd name="T29" fmla="*/ 570 h 863"/>
                <a:gd name="T30" fmla="*/ 484 w 684"/>
                <a:gd name="T31" fmla="*/ 591 h 863"/>
                <a:gd name="T32" fmla="*/ 488 w 684"/>
                <a:gd name="T33" fmla="*/ 611 h 863"/>
                <a:gd name="T34" fmla="*/ 493 w 684"/>
                <a:gd name="T35" fmla="*/ 635 h 863"/>
                <a:gd name="T36" fmla="*/ 500 w 684"/>
                <a:gd name="T37" fmla="*/ 657 h 863"/>
                <a:gd name="T38" fmla="*/ 173 w 684"/>
                <a:gd name="T39" fmla="*/ 863 h 863"/>
                <a:gd name="T40" fmla="*/ 166 w 684"/>
                <a:gd name="T41" fmla="*/ 842 h 863"/>
                <a:gd name="T42" fmla="*/ 159 w 684"/>
                <a:gd name="T43" fmla="*/ 824 h 863"/>
                <a:gd name="T44" fmla="*/ 153 w 684"/>
                <a:gd name="T45" fmla="*/ 807 h 863"/>
                <a:gd name="T46" fmla="*/ 147 w 684"/>
                <a:gd name="T47" fmla="*/ 788 h 863"/>
                <a:gd name="T48" fmla="*/ 142 w 684"/>
                <a:gd name="T49" fmla="*/ 772 h 863"/>
                <a:gd name="T50" fmla="*/ 136 w 684"/>
                <a:gd name="T51" fmla="*/ 754 h 863"/>
                <a:gd name="T52" fmla="*/ 132 w 684"/>
                <a:gd name="T53" fmla="*/ 737 h 863"/>
                <a:gd name="T54" fmla="*/ 128 w 684"/>
                <a:gd name="T55" fmla="*/ 721 h 863"/>
                <a:gd name="T56" fmla="*/ 124 w 684"/>
                <a:gd name="T57" fmla="*/ 704 h 863"/>
                <a:gd name="T58" fmla="*/ 119 w 684"/>
                <a:gd name="T59" fmla="*/ 684 h 863"/>
                <a:gd name="T60" fmla="*/ 116 w 684"/>
                <a:gd name="T61" fmla="*/ 663 h 863"/>
                <a:gd name="T62" fmla="*/ 112 w 684"/>
                <a:gd name="T63" fmla="*/ 644 h 863"/>
                <a:gd name="T64" fmla="*/ 108 w 684"/>
                <a:gd name="T65" fmla="*/ 625 h 863"/>
                <a:gd name="T66" fmla="*/ 106 w 684"/>
                <a:gd name="T67" fmla="*/ 603 h 863"/>
                <a:gd name="T68" fmla="*/ 104 w 684"/>
                <a:gd name="T69" fmla="*/ 582 h 863"/>
                <a:gd name="T70" fmla="*/ 102 w 684"/>
                <a:gd name="T71" fmla="*/ 558 h 863"/>
                <a:gd name="T72" fmla="*/ 100 w 684"/>
                <a:gd name="T73" fmla="*/ 535 h 863"/>
                <a:gd name="T74" fmla="*/ 100 w 684"/>
                <a:gd name="T75" fmla="*/ 512 h 863"/>
                <a:gd name="T76" fmla="*/ 100 w 684"/>
                <a:gd name="T77" fmla="*/ 488 h 863"/>
                <a:gd name="T78" fmla="*/ 100 w 684"/>
                <a:gd name="T79" fmla="*/ 458 h 863"/>
                <a:gd name="T80" fmla="*/ 101 w 684"/>
                <a:gd name="T81" fmla="*/ 431 h 863"/>
                <a:gd name="T82" fmla="*/ 102 w 684"/>
                <a:gd name="T83" fmla="*/ 413 h 863"/>
                <a:gd name="T84" fmla="*/ 104 w 684"/>
                <a:gd name="T85" fmla="*/ 391 h 863"/>
                <a:gd name="T86" fmla="*/ 106 w 684"/>
                <a:gd name="T87" fmla="*/ 370 h 863"/>
                <a:gd name="T88" fmla="*/ 109 w 684"/>
                <a:gd name="T89" fmla="*/ 345 h 863"/>
                <a:gd name="T90" fmla="*/ 113 w 684"/>
                <a:gd name="T91" fmla="*/ 323 h 863"/>
                <a:gd name="T92" fmla="*/ 117 w 684"/>
                <a:gd name="T93" fmla="*/ 303 h 863"/>
                <a:gd name="T94" fmla="*/ 122 w 684"/>
                <a:gd name="T95" fmla="*/ 278 h 863"/>
                <a:gd name="T96" fmla="*/ 127 w 684"/>
                <a:gd name="T97" fmla="*/ 258 h 863"/>
                <a:gd name="T98" fmla="*/ 132 w 684"/>
                <a:gd name="T99" fmla="*/ 234 h 863"/>
                <a:gd name="T100" fmla="*/ 138 w 684"/>
                <a:gd name="T101" fmla="*/ 214 h 863"/>
                <a:gd name="T102" fmla="*/ 145 w 684"/>
                <a:gd name="T103" fmla="*/ 192 h 863"/>
                <a:gd name="T104" fmla="*/ 152 w 684"/>
                <a:gd name="T105" fmla="*/ 170 h 863"/>
                <a:gd name="T106" fmla="*/ 162 w 684"/>
                <a:gd name="T107" fmla="*/ 143 h 863"/>
                <a:gd name="T108" fmla="*/ 0 w 684"/>
                <a:gd name="T109" fmla="*/ 75 h 863"/>
                <a:gd name="T110" fmla="*/ 426 w 684"/>
                <a:gd name="T111" fmla="*/ 0 h 863"/>
                <a:gd name="T112" fmla="*/ 684 w 684"/>
                <a:gd name="T113" fmla="*/ 357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4"/>
                <a:gd name="T172" fmla="*/ 0 h 863"/>
                <a:gd name="T173" fmla="*/ 684 w 684"/>
                <a:gd name="T174" fmla="*/ 863 h 8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4" h="863">
                  <a:moveTo>
                    <a:pt x="684" y="357"/>
                  </a:moveTo>
                  <a:lnTo>
                    <a:pt x="510" y="286"/>
                  </a:lnTo>
                  <a:lnTo>
                    <a:pt x="503" y="302"/>
                  </a:lnTo>
                  <a:lnTo>
                    <a:pt x="499" y="318"/>
                  </a:lnTo>
                  <a:lnTo>
                    <a:pt x="494" y="335"/>
                  </a:lnTo>
                  <a:lnTo>
                    <a:pt x="490" y="353"/>
                  </a:lnTo>
                  <a:lnTo>
                    <a:pt x="485" y="376"/>
                  </a:lnTo>
                  <a:lnTo>
                    <a:pt x="482" y="395"/>
                  </a:lnTo>
                  <a:lnTo>
                    <a:pt x="479" y="416"/>
                  </a:lnTo>
                  <a:lnTo>
                    <a:pt x="477" y="439"/>
                  </a:lnTo>
                  <a:lnTo>
                    <a:pt x="475" y="463"/>
                  </a:lnTo>
                  <a:lnTo>
                    <a:pt x="475" y="506"/>
                  </a:lnTo>
                  <a:lnTo>
                    <a:pt x="476" y="528"/>
                  </a:lnTo>
                  <a:lnTo>
                    <a:pt x="477" y="549"/>
                  </a:lnTo>
                  <a:lnTo>
                    <a:pt x="480" y="570"/>
                  </a:lnTo>
                  <a:lnTo>
                    <a:pt x="484" y="591"/>
                  </a:lnTo>
                  <a:lnTo>
                    <a:pt x="488" y="611"/>
                  </a:lnTo>
                  <a:lnTo>
                    <a:pt x="493" y="635"/>
                  </a:lnTo>
                  <a:lnTo>
                    <a:pt x="500" y="657"/>
                  </a:lnTo>
                  <a:lnTo>
                    <a:pt x="173" y="863"/>
                  </a:lnTo>
                  <a:lnTo>
                    <a:pt x="166" y="842"/>
                  </a:lnTo>
                  <a:lnTo>
                    <a:pt x="159" y="824"/>
                  </a:lnTo>
                  <a:lnTo>
                    <a:pt x="153" y="807"/>
                  </a:lnTo>
                  <a:lnTo>
                    <a:pt x="147" y="788"/>
                  </a:lnTo>
                  <a:lnTo>
                    <a:pt x="142" y="772"/>
                  </a:lnTo>
                  <a:lnTo>
                    <a:pt x="136" y="754"/>
                  </a:lnTo>
                  <a:lnTo>
                    <a:pt x="132" y="737"/>
                  </a:lnTo>
                  <a:lnTo>
                    <a:pt x="128" y="721"/>
                  </a:lnTo>
                  <a:lnTo>
                    <a:pt x="124" y="704"/>
                  </a:lnTo>
                  <a:lnTo>
                    <a:pt x="119" y="684"/>
                  </a:lnTo>
                  <a:lnTo>
                    <a:pt x="116" y="663"/>
                  </a:lnTo>
                  <a:lnTo>
                    <a:pt x="112" y="644"/>
                  </a:lnTo>
                  <a:lnTo>
                    <a:pt x="108" y="625"/>
                  </a:lnTo>
                  <a:lnTo>
                    <a:pt x="106" y="603"/>
                  </a:lnTo>
                  <a:lnTo>
                    <a:pt x="104" y="582"/>
                  </a:lnTo>
                  <a:lnTo>
                    <a:pt x="102" y="558"/>
                  </a:lnTo>
                  <a:lnTo>
                    <a:pt x="100" y="535"/>
                  </a:lnTo>
                  <a:lnTo>
                    <a:pt x="100" y="512"/>
                  </a:lnTo>
                  <a:lnTo>
                    <a:pt x="100" y="488"/>
                  </a:lnTo>
                  <a:lnTo>
                    <a:pt x="100" y="458"/>
                  </a:lnTo>
                  <a:lnTo>
                    <a:pt x="101" y="431"/>
                  </a:lnTo>
                  <a:lnTo>
                    <a:pt x="102" y="413"/>
                  </a:lnTo>
                  <a:lnTo>
                    <a:pt x="104" y="391"/>
                  </a:lnTo>
                  <a:lnTo>
                    <a:pt x="106" y="370"/>
                  </a:lnTo>
                  <a:lnTo>
                    <a:pt x="109" y="345"/>
                  </a:lnTo>
                  <a:lnTo>
                    <a:pt x="113" y="323"/>
                  </a:lnTo>
                  <a:lnTo>
                    <a:pt x="117" y="303"/>
                  </a:lnTo>
                  <a:lnTo>
                    <a:pt x="122" y="278"/>
                  </a:lnTo>
                  <a:lnTo>
                    <a:pt x="127" y="258"/>
                  </a:lnTo>
                  <a:lnTo>
                    <a:pt x="132" y="234"/>
                  </a:lnTo>
                  <a:lnTo>
                    <a:pt x="138" y="214"/>
                  </a:lnTo>
                  <a:lnTo>
                    <a:pt x="145" y="192"/>
                  </a:lnTo>
                  <a:lnTo>
                    <a:pt x="152" y="170"/>
                  </a:lnTo>
                  <a:lnTo>
                    <a:pt x="162" y="143"/>
                  </a:lnTo>
                  <a:lnTo>
                    <a:pt x="0" y="75"/>
                  </a:lnTo>
                  <a:lnTo>
                    <a:pt x="426" y="0"/>
                  </a:lnTo>
                  <a:lnTo>
                    <a:pt x="684" y="357"/>
                  </a:lnTo>
                  <a:close/>
                </a:path>
              </a:pathLst>
            </a:custGeom>
            <a:solidFill>
              <a:srgbClr val="006699"/>
            </a:solidFill>
            <a:ln w="12700">
              <a:solidFill>
                <a:srgbClr val="000000"/>
              </a:solidFill>
              <a:prstDash val="solid"/>
              <a:round/>
              <a:headEnd/>
              <a:tailEnd/>
            </a:ln>
          </p:spPr>
          <p:txBody>
            <a:bodyPr/>
            <a:lstStyle/>
            <a:p>
              <a:endParaRPr lang="fr-FR" b="1"/>
            </a:p>
          </p:txBody>
        </p:sp>
        <p:sp>
          <p:nvSpPr>
            <p:cNvPr id="25" name="Freeform 23"/>
            <p:cNvSpPr>
              <a:spLocks/>
            </p:cNvSpPr>
            <p:nvPr/>
          </p:nvSpPr>
          <p:spPr bwMode="auto">
            <a:xfrm rot="10800000">
              <a:off x="3122" y="1595"/>
              <a:ext cx="777" cy="739"/>
            </a:xfrm>
            <a:custGeom>
              <a:avLst/>
              <a:gdLst>
                <a:gd name="T0" fmla="*/ 617 w 777"/>
                <a:gd name="T1" fmla="*/ 739 h 739"/>
                <a:gd name="T2" fmla="*/ 601 w 777"/>
                <a:gd name="T3" fmla="*/ 731 h 739"/>
                <a:gd name="T4" fmla="*/ 588 w 777"/>
                <a:gd name="T5" fmla="*/ 724 h 739"/>
                <a:gd name="T6" fmla="*/ 574 w 777"/>
                <a:gd name="T7" fmla="*/ 717 h 739"/>
                <a:gd name="T8" fmla="*/ 561 w 777"/>
                <a:gd name="T9" fmla="*/ 710 h 739"/>
                <a:gd name="T10" fmla="*/ 547 w 777"/>
                <a:gd name="T11" fmla="*/ 702 h 739"/>
                <a:gd name="T12" fmla="*/ 533 w 777"/>
                <a:gd name="T13" fmla="*/ 694 h 739"/>
                <a:gd name="T14" fmla="*/ 520 w 777"/>
                <a:gd name="T15" fmla="*/ 685 h 739"/>
                <a:gd name="T16" fmla="*/ 506 w 777"/>
                <a:gd name="T17" fmla="*/ 677 h 739"/>
                <a:gd name="T18" fmla="*/ 491 w 777"/>
                <a:gd name="T19" fmla="*/ 666 h 739"/>
                <a:gd name="T20" fmla="*/ 474 w 777"/>
                <a:gd name="T21" fmla="*/ 655 h 739"/>
                <a:gd name="T22" fmla="*/ 461 w 777"/>
                <a:gd name="T23" fmla="*/ 645 h 739"/>
                <a:gd name="T24" fmla="*/ 448 w 777"/>
                <a:gd name="T25" fmla="*/ 634 h 739"/>
                <a:gd name="T26" fmla="*/ 433 w 777"/>
                <a:gd name="T27" fmla="*/ 623 h 739"/>
                <a:gd name="T28" fmla="*/ 417 w 777"/>
                <a:gd name="T29" fmla="*/ 611 h 739"/>
                <a:gd name="T30" fmla="*/ 403 w 777"/>
                <a:gd name="T31" fmla="*/ 599 h 739"/>
                <a:gd name="T32" fmla="*/ 388 w 777"/>
                <a:gd name="T33" fmla="*/ 586 h 739"/>
                <a:gd name="T34" fmla="*/ 376 w 777"/>
                <a:gd name="T35" fmla="*/ 575 h 739"/>
                <a:gd name="T36" fmla="*/ 359 w 777"/>
                <a:gd name="T37" fmla="*/ 559 h 739"/>
                <a:gd name="T38" fmla="*/ 345 w 777"/>
                <a:gd name="T39" fmla="*/ 546 h 739"/>
                <a:gd name="T40" fmla="*/ 333 w 777"/>
                <a:gd name="T41" fmla="*/ 533 h 739"/>
                <a:gd name="T42" fmla="*/ 319 w 777"/>
                <a:gd name="T43" fmla="*/ 518 h 739"/>
                <a:gd name="T44" fmla="*/ 309 w 777"/>
                <a:gd name="T45" fmla="*/ 507 h 739"/>
                <a:gd name="T46" fmla="*/ 297 w 777"/>
                <a:gd name="T47" fmla="*/ 493 h 739"/>
                <a:gd name="T48" fmla="*/ 285 w 777"/>
                <a:gd name="T49" fmla="*/ 479 h 739"/>
                <a:gd name="T50" fmla="*/ 272 w 777"/>
                <a:gd name="T51" fmla="*/ 462 h 739"/>
                <a:gd name="T52" fmla="*/ 260 w 777"/>
                <a:gd name="T53" fmla="*/ 448 h 739"/>
                <a:gd name="T54" fmla="*/ 248 w 777"/>
                <a:gd name="T55" fmla="*/ 432 h 739"/>
                <a:gd name="T56" fmla="*/ 234 w 777"/>
                <a:gd name="T57" fmla="*/ 413 h 739"/>
                <a:gd name="T58" fmla="*/ 222 w 777"/>
                <a:gd name="T59" fmla="*/ 396 h 739"/>
                <a:gd name="T60" fmla="*/ 209 w 777"/>
                <a:gd name="T61" fmla="*/ 377 h 739"/>
                <a:gd name="T62" fmla="*/ 197 w 777"/>
                <a:gd name="T63" fmla="*/ 358 h 739"/>
                <a:gd name="T64" fmla="*/ 186 w 777"/>
                <a:gd name="T65" fmla="*/ 338 h 739"/>
                <a:gd name="T66" fmla="*/ 174 w 777"/>
                <a:gd name="T67" fmla="*/ 317 h 739"/>
                <a:gd name="T68" fmla="*/ 166 w 777"/>
                <a:gd name="T69" fmla="*/ 299 h 739"/>
                <a:gd name="T70" fmla="*/ 156 w 777"/>
                <a:gd name="T71" fmla="*/ 282 h 739"/>
                <a:gd name="T72" fmla="*/ 148 w 777"/>
                <a:gd name="T73" fmla="*/ 263 h 739"/>
                <a:gd name="T74" fmla="*/ 0 w 777"/>
                <a:gd name="T75" fmla="*/ 333 h 739"/>
                <a:gd name="T76" fmla="*/ 244 w 777"/>
                <a:gd name="T77" fmla="*/ 0 h 739"/>
                <a:gd name="T78" fmla="*/ 657 w 777"/>
                <a:gd name="T79" fmla="*/ 36 h 739"/>
                <a:gd name="T80" fmla="*/ 491 w 777"/>
                <a:gd name="T81" fmla="*/ 110 h 739"/>
                <a:gd name="T82" fmla="*/ 501 w 777"/>
                <a:gd name="T83" fmla="*/ 131 h 739"/>
                <a:gd name="T84" fmla="*/ 513 w 777"/>
                <a:gd name="T85" fmla="*/ 153 h 739"/>
                <a:gd name="T86" fmla="*/ 528 w 777"/>
                <a:gd name="T87" fmla="*/ 177 h 739"/>
                <a:gd name="T88" fmla="*/ 545 w 777"/>
                <a:gd name="T89" fmla="*/ 203 h 739"/>
                <a:gd name="T90" fmla="*/ 560 w 777"/>
                <a:gd name="T91" fmla="*/ 223 h 739"/>
                <a:gd name="T92" fmla="*/ 577 w 777"/>
                <a:gd name="T93" fmla="*/ 243 h 739"/>
                <a:gd name="T94" fmla="*/ 593 w 777"/>
                <a:gd name="T95" fmla="*/ 263 h 739"/>
                <a:gd name="T96" fmla="*/ 610 w 777"/>
                <a:gd name="T97" fmla="*/ 280 h 739"/>
                <a:gd name="T98" fmla="*/ 628 w 777"/>
                <a:gd name="T99" fmla="*/ 296 h 739"/>
                <a:gd name="T100" fmla="*/ 647 w 777"/>
                <a:gd name="T101" fmla="*/ 314 h 739"/>
                <a:gd name="T102" fmla="*/ 666 w 777"/>
                <a:gd name="T103" fmla="*/ 329 h 739"/>
                <a:gd name="T104" fmla="*/ 684 w 777"/>
                <a:gd name="T105" fmla="*/ 344 h 739"/>
                <a:gd name="T106" fmla="*/ 702 w 777"/>
                <a:gd name="T107" fmla="*/ 357 h 739"/>
                <a:gd name="T108" fmla="*/ 724 w 777"/>
                <a:gd name="T109" fmla="*/ 371 h 739"/>
                <a:gd name="T110" fmla="*/ 746 w 777"/>
                <a:gd name="T111" fmla="*/ 384 h 739"/>
                <a:gd name="T112" fmla="*/ 762 w 777"/>
                <a:gd name="T113" fmla="*/ 391 h 739"/>
                <a:gd name="T114" fmla="*/ 777 w 777"/>
                <a:gd name="T115" fmla="*/ 399 h 739"/>
                <a:gd name="T116" fmla="*/ 617 w 777"/>
                <a:gd name="T117" fmla="*/ 739 h 7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7"/>
                <a:gd name="T178" fmla="*/ 0 h 739"/>
                <a:gd name="T179" fmla="*/ 777 w 777"/>
                <a:gd name="T180" fmla="*/ 739 h 7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7" h="739">
                  <a:moveTo>
                    <a:pt x="617" y="739"/>
                  </a:moveTo>
                  <a:lnTo>
                    <a:pt x="601" y="731"/>
                  </a:lnTo>
                  <a:lnTo>
                    <a:pt x="588" y="724"/>
                  </a:lnTo>
                  <a:lnTo>
                    <a:pt x="574" y="717"/>
                  </a:lnTo>
                  <a:lnTo>
                    <a:pt x="561" y="710"/>
                  </a:lnTo>
                  <a:lnTo>
                    <a:pt x="547" y="702"/>
                  </a:lnTo>
                  <a:lnTo>
                    <a:pt x="533" y="694"/>
                  </a:lnTo>
                  <a:lnTo>
                    <a:pt x="520" y="685"/>
                  </a:lnTo>
                  <a:lnTo>
                    <a:pt x="506" y="677"/>
                  </a:lnTo>
                  <a:lnTo>
                    <a:pt x="491" y="666"/>
                  </a:lnTo>
                  <a:lnTo>
                    <a:pt x="474" y="655"/>
                  </a:lnTo>
                  <a:lnTo>
                    <a:pt x="461" y="645"/>
                  </a:lnTo>
                  <a:lnTo>
                    <a:pt x="448" y="634"/>
                  </a:lnTo>
                  <a:lnTo>
                    <a:pt x="433" y="623"/>
                  </a:lnTo>
                  <a:lnTo>
                    <a:pt x="417" y="611"/>
                  </a:lnTo>
                  <a:lnTo>
                    <a:pt x="403" y="599"/>
                  </a:lnTo>
                  <a:lnTo>
                    <a:pt x="388" y="586"/>
                  </a:lnTo>
                  <a:lnTo>
                    <a:pt x="376" y="575"/>
                  </a:lnTo>
                  <a:lnTo>
                    <a:pt x="359" y="559"/>
                  </a:lnTo>
                  <a:lnTo>
                    <a:pt x="345" y="546"/>
                  </a:lnTo>
                  <a:lnTo>
                    <a:pt x="333" y="533"/>
                  </a:lnTo>
                  <a:lnTo>
                    <a:pt x="319" y="518"/>
                  </a:lnTo>
                  <a:lnTo>
                    <a:pt x="309" y="507"/>
                  </a:lnTo>
                  <a:lnTo>
                    <a:pt x="297" y="493"/>
                  </a:lnTo>
                  <a:lnTo>
                    <a:pt x="285" y="479"/>
                  </a:lnTo>
                  <a:lnTo>
                    <a:pt x="272" y="462"/>
                  </a:lnTo>
                  <a:lnTo>
                    <a:pt x="260" y="448"/>
                  </a:lnTo>
                  <a:lnTo>
                    <a:pt x="248" y="432"/>
                  </a:lnTo>
                  <a:lnTo>
                    <a:pt x="234" y="413"/>
                  </a:lnTo>
                  <a:lnTo>
                    <a:pt x="222" y="396"/>
                  </a:lnTo>
                  <a:lnTo>
                    <a:pt x="209" y="377"/>
                  </a:lnTo>
                  <a:lnTo>
                    <a:pt x="197" y="358"/>
                  </a:lnTo>
                  <a:lnTo>
                    <a:pt x="186" y="338"/>
                  </a:lnTo>
                  <a:lnTo>
                    <a:pt x="174" y="317"/>
                  </a:lnTo>
                  <a:lnTo>
                    <a:pt x="166" y="299"/>
                  </a:lnTo>
                  <a:lnTo>
                    <a:pt x="156" y="282"/>
                  </a:lnTo>
                  <a:lnTo>
                    <a:pt x="148" y="263"/>
                  </a:lnTo>
                  <a:lnTo>
                    <a:pt x="0" y="333"/>
                  </a:lnTo>
                  <a:lnTo>
                    <a:pt x="244" y="0"/>
                  </a:lnTo>
                  <a:lnTo>
                    <a:pt x="657" y="36"/>
                  </a:lnTo>
                  <a:lnTo>
                    <a:pt x="491" y="110"/>
                  </a:lnTo>
                  <a:lnTo>
                    <a:pt x="501" y="131"/>
                  </a:lnTo>
                  <a:lnTo>
                    <a:pt x="513" y="153"/>
                  </a:lnTo>
                  <a:lnTo>
                    <a:pt x="528" y="177"/>
                  </a:lnTo>
                  <a:lnTo>
                    <a:pt x="545" y="203"/>
                  </a:lnTo>
                  <a:lnTo>
                    <a:pt x="560" y="223"/>
                  </a:lnTo>
                  <a:lnTo>
                    <a:pt x="577" y="243"/>
                  </a:lnTo>
                  <a:lnTo>
                    <a:pt x="593" y="263"/>
                  </a:lnTo>
                  <a:lnTo>
                    <a:pt x="610" y="280"/>
                  </a:lnTo>
                  <a:lnTo>
                    <a:pt x="628" y="296"/>
                  </a:lnTo>
                  <a:lnTo>
                    <a:pt x="647" y="314"/>
                  </a:lnTo>
                  <a:lnTo>
                    <a:pt x="666" y="329"/>
                  </a:lnTo>
                  <a:lnTo>
                    <a:pt x="684" y="344"/>
                  </a:lnTo>
                  <a:lnTo>
                    <a:pt x="702" y="357"/>
                  </a:lnTo>
                  <a:lnTo>
                    <a:pt x="724" y="371"/>
                  </a:lnTo>
                  <a:lnTo>
                    <a:pt x="746" y="384"/>
                  </a:lnTo>
                  <a:lnTo>
                    <a:pt x="762" y="391"/>
                  </a:lnTo>
                  <a:lnTo>
                    <a:pt x="777" y="399"/>
                  </a:lnTo>
                  <a:lnTo>
                    <a:pt x="617" y="739"/>
                  </a:lnTo>
                  <a:close/>
                </a:path>
              </a:pathLst>
            </a:custGeom>
            <a:solidFill>
              <a:srgbClr val="CC00CC"/>
            </a:solidFill>
            <a:ln w="12700">
              <a:solidFill>
                <a:srgbClr val="000000"/>
              </a:solidFill>
              <a:prstDash val="solid"/>
              <a:round/>
              <a:headEnd/>
              <a:tailEnd/>
            </a:ln>
          </p:spPr>
          <p:txBody>
            <a:bodyPr/>
            <a:lstStyle/>
            <a:p>
              <a:endParaRPr lang="fr-FR" b="1"/>
            </a:p>
          </p:txBody>
        </p:sp>
        <p:sp>
          <p:nvSpPr>
            <p:cNvPr id="26" name="Freeform 24"/>
            <p:cNvSpPr>
              <a:spLocks/>
            </p:cNvSpPr>
            <p:nvPr/>
          </p:nvSpPr>
          <p:spPr bwMode="auto">
            <a:xfrm rot="10800000">
              <a:off x="2471" y="1401"/>
              <a:ext cx="844" cy="675"/>
            </a:xfrm>
            <a:custGeom>
              <a:avLst/>
              <a:gdLst>
                <a:gd name="T0" fmla="*/ 338 w 844"/>
                <a:gd name="T1" fmla="*/ 0 h 675"/>
                <a:gd name="T2" fmla="*/ 268 w 844"/>
                <a:gd name="T3" fmla="*/ 174 h 675"/>
                <a:gd name="T4" fmla="*/ 284 w 844"/>
                <a:gd name="T5" fmla="*/ 181 h 675"/>
                <a:gd name="T6" fmla="*/ 299 w 844"/>
                <a:gd name="T7" fmla="*/ 185 h 675"/>
                <a:gd name="T8" fmla="*/ 316 w 844"/>
                <a:gd name="T9" fmla="*/ 190 h 675"/>
                <a:gd name="T10" fmla="*/ 335 w 844"/>
                <a:gd name="T11" fmla="*/ 195 h 675"/>
                <a:gd name="T12" fmla="*/ 357 w 844"/>
                <a:gd name="T13" fmla="*/ 199 h 675"/>
                <a:gd name="T14" fmla="*/ 377 w 844"/>
                <a:gd name="T15" fmla="*/ 202 h 675"/>
                <a:gd name="T16" fmla="*/ 397 w 844"/>
                <a:gd name="T17" fmla="*/ 205 h 675"/>
                <a:gd name="T18" fmla="*/ 420 w 844"/>
                <a:gd name="T19" fmla="*/ 208 h 675"/>
                <a:gd name="T20" fmla="*/ 444 w 844"/>
                <a:gd name="T21" fmla="*/ 210 h 675"/>
                <a:gd name="T22" fmla="*/ 487 w 844"/>
                <a:gd name="T23" fmla="*/ 210 h 675"/>
                <a:gd name="T24" fmla="*/ 510 w 844"/>
                <a:gd name="T25" fmla="*/ 209 h 675"/>
                <a:gd name="T26" fmla="*/ 530 w 844"/>
                <a:gd name="T27" fmla="*/ 207 h 675"/>
                <a:gd name="T28" fmla="*/ 551 w 844"/>
                <a:gd name="T29" fmla="*/ 204 h 675"/>
                <a:gd name="T30" fmla="*/ 573 w 844"/>
                <a:gd name="T31" fmla="*/ 200 h 675"/>
                <a:gd name="T32" fmla="*/ 592 w 844"/>
                <a:gd name="T33" fmla="*/ 197 h 675"/>
                <a:gd name="T34" fmla="*/ 616 w 844"/>
                <a:gd name="T35" fmla="*/ 191 h 675"/>
                <a:gd name="T36" fmla="*/ 638 w 844"/>
                <a:gd name="T37" fmla="*/ 184 h 675"/>
                <a:gd name="T38" fmla="*/ 844 w 844"/>
                <a:gd name="T39" fmla="*/ 510 h 675"/>
                <a:gd name="T40" fmla="*/ 824 w 844"/>
                <a:gd name="T41" fmla="*/ 518 h 675"/>
                <a:gd name="T42" fmla="*/ 805 w 844"/>
                <a:gd name="T43" fmla="*/ 525 h 675"/>
                <a:gd name="T44" fmla="*/ 788 w 844"/>
                <a:gd name="T45" fmla="*/ 531 h 675"/>
                <a:gd name="T46" fmla="*/ 770 w 844"/>
                <a:gd name="T47" fmla="*/ 537 h 675"/>
                <a:gd name="T48" fmla="*/ 753 w 844"/>
                <a:gd name="T49" fmla="*/ 542 h 675"/>
                <a:gd name="T50" fmla="*/ 735 w 844"/>
                <a:gd name="T51" fmla="*/ 548 h 675"/>
                <a:gd name="T52" fmla="*/ 719 w 844"/>
                <a:gd name="T53" fmla="*/ 552 h 675"/>
                <a:gd name="T54" fmla="*/ 702 w 844"/>
                <a:gd name="T55" fmla="*/ 556 h 675"/>
                <a:gd name="T56" fmla="*/ 685 w 844"/>
                <a:gd name="T57" fmla="*/ 560 h 675"/>
                <a:gd name="T58" fmla="*/ 666 w 844"/>
                <a:gd name="T59" fmla="*/ 565 h 675"/>
                <a:gd name="T60" fmla="*/ 644 w 844"/>
                <a:gd name="T61" fmla="*/ 568 h 675"/>
                <a:gd name="T62" fmla="*/ 626 w 844"/>
                <a:gd name="T63" fmla="*/ 572 h 675"/>
                <a:gd name="T64" fmla="*/ 606 w 844"/>
                <a:gd name="T65" fmla="*/ 576 h 675"/>
                <a:gd name="T66" fmla="*/ 585 w 844"/>
                <a:gd name="T67" fmla="*/ 579 h 675"/>
                <a:gd name="T68" fmla="*/ 563 w 844"/>
                <a:gd name="T69" fmla="*/ 581 h 675"/>
                <a:gd name="T70" fmla="*/ 539 w 844"/>
                <a:gd name="T71" fmla="*/ 582 h 675"/>
                <a:gd name="T72" fmla="*/ 516 w 844"/>
                <a:gd name="T73" fmla="*/ 584 h 675"/>
                <a:gd name="T74" fmla="*/ 494 w 844"/>
                <a:gd name="T75" fmla="*/ 584 h 675"/>
                <a:gd name="T76" fmla="*/ 470 w 844"/>
                <a:gd name="T77" fmla="*/ 584 h 675"/>
                <a:gd name="T78" fmla="*/ 440 w 844"/>
                <a:gd name="T79" fmla="*/ 584 h 675"/>
                <a:gd name="T80" fmla="*/ 413 w 844"/>
                <a:gd name="T81" fmla="*/ 583 h 675"/>
                <a:gd name="T82" fmla="*/ 394 w 844"/>
                <a:gd name="T83" fmla="*/ 582 h 675"/>
                <a:gd name="T84" fmla="*/ 373 w 844"/>
                <a:gd name="T85" fmla="*/ 581 h 675"/>
                <a:gd name="T86" fmla="*/ 351 w 844"/>
                <a:gd name="T87" fmla="*/ 579 h 675"/>
                <a:gd name="T88" fmla="*/ 326 w 844"/>
                <a:gd name="T89" fmla="*/ 575 h 675"/>
                <a:gd name="T90" fmla="*/ 305 w 844"/>
                <a:gd name="T91" fmla="*/ 571 h 675"/>
                <a:gd name="T92" fmla="*/ 284 w 844"/>
                <a:gd name="T93" fmla="*/ 568 h 675"/>
                <a:gd name="T94" fmla="*/ 259 w 844"/>
                <a:gd name="T95" fmla="*/ 562 h 675"/>
                <a:gd name="T96" fmla="*/ 240 w 844"/>
                <a:gd name="T97" fmla="*/ 557 h 675"/>
                <a:gd name="T98" fmla="*/ 216 w 844"/>
                <a:gd name="T99" fmla="*/ 552 h 675"/>
                <a:gd name="T100" fmla="*/ 195 w 844"/>
                <a:gd name="T101" fmla="*/ 546 h 675"/>
                <a:gd name="T102" fmla="*/ 174 w 844"/>
                <a:gd name="T103" fmla="*/ 540 h 675"/>
                <a:gd name="T104" fmla="*/ 152 w 844"/>
                <a:gd name="T105" fmla="*/ 532 h 675"/>
                <a:gd name="T106" fmla="*/ 125 w 844"/>
                <a:gd name="T107" fmla="*/ 522 h 675"/>
                <a:gd name="T108" fmla="*/ 61 w 844"/>
                <a:gd name="T109" fmla="*/ 675 h 675"/>
                <a:gd name="T110" fmla="*/ 0 w 844"/>
                <a:gd name="T111" fmla="*/ 242 h 675"/>
                <a:gd name="T112" fmla="*/ 338 w 844"/>
                <a:gd name="T113" fmla="*/ 0 h 6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4"/>
                <a:gd name="T172" fmla="*/ 0 h 675"/>
                <a:gd name="T173" fmla="*/ 844 w 844"/>
                <a:gd name="T174" fmla="*/ 675 h 6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4" h="675">
                  <a:moveTo>
                    <a:pt x="338" y="0"/>
                  </a:moveTo>
                  <a:lnTo>
                    <a:pt x="268" y="174"/>
                  </a:lnTo>
                  <a:lnTo>
                    <a:pt x="284" y="181"/>
                  </a:lnTo>
                  <a:lnTo>
                    <a:pt x="299" y="185"/>
                  </a:lnTo>
                  <a:lnTo>
                    <a:pt x="316" y="190"/>
                  </a:lnTo>
                  <a:lnTo>
                    <a:pt x="335" y="195"/>
                  </a:lnTo>
                  <a:lnTo>
                    <a:pt x="357" y="199"/>
                  </a:lnTo>
                  <a:lnTo>
                    <a:pt x="377" y="202"/>
                  </a:lnTo>
                  <a:lnTo>
                    <a:pt x="397" y="205"/>
                  </a:lnTo>
                  <a:lnTo>
                    <a:pt x="420" y="208"/>
                  </a:lnTo>
                  <a:lnTo>
                    <a:pt x="444" y="210"/>
                  </a:lnTo>
                  <a:lnTo>
                    <a:pt x="487" y="210"/>
                  </a:lnTo>
                  <a:lnTo>
                    <a:pt x="510" y="209"/>
                  </a:lnTo>
                  <a:lnTo>
                    <a:pt x="530" y="207"/>
                  </a:lnTo>
                  <a:lnTo>
                    <a:pt x="551" y="204"/>
                  </a:lnTo>
                  <a:lnTo>
                    <a:pt x="573" y="200"/>
                  </a:lnTo>
                  <a:lnTo>
                    <a:pt x="592" y="197"/>
                  </a:lnTo>
                  <a:lnTo>
                    <a:pt x="616" y="191"/>
                  </a:lnTo>
                  <a:lnTo>
                    <a:pt x="638" y="184"/>
                  </a:lnTo>
                  <a:lnTo>
                    <a:pt x="844" y="510"/>
                  </a:lnTo>
                  <a:lnTo>
                    <a:pt x="824" y="518"/>
                  </a:lnTo>
                  <a:lnTo>
                    <a:pt x="805" y="525"/>
                  </a:lnTo>
                  <a:lnTo>
                    <a:pt x="788" y="531"/>
                  </a:lnTo>
                  <a:lnTo>
                    <a:pt x="770" y="537"/>
                  </a:lnTo>
                  <a:lnTo>
                    <a:pt x="753" y="542"/>
                  </a:lnTo>
                  <a:lnTo>
                    <a:pt x="735" y="548"/>
                  </a:lnTo>
                  <a:lnTo>
                    <a:pt x="719" y="552"/>
                  </a:lnTo>
                  <a:lnTo>
                    <a:pt x="702" y="556"/>
                  </a:lnTo>
                  <a:lnTo>
                    <a:pt x="685" y="560"/>
                  </a:lnTo>
                  <a:lnTo>
                    <a:pt x="666" y="565"/>
                  </a:lnTo>
                  <a:lnTo>
                    <a:pt x="644" y="568"/>
                  </a:lnTo>
                  <a:lnTo>
                    <a:pt x="626" y="572"/>
                  </a:lnTo>
                  <a:lnTo>
                    <a:pt x="606" y="576"/>
                  </a:lnTo>
                  <a:lnTo>
                    <a:pt x="585" y="579"/>
                  </a:lnTo>
                  <a:lnTo>
                    <a:pt x="563" y="581"/>
                  </a:lnTo>
                  <a:lnTo>
                    <a:pt x="539" y="582"/>
                  </a:lnTo>
                  <a:lnTo>
                    <a:pt x="516" y="584"/>
                  </a:lnTo>
                  <a:lnTo>
                    <a:pt x="494" y="584"/>
                  </a:lnTo>
                  <a:lnTo>
                    <a:pt x="470" y="584"/>
                  </a:lnTo>
                  <a:lnTo>
                    <a:pt x="440" y="584"/>
                  </a:lnTo>
                  <a:lnTo>
                    <a:pt x="413" y="583"/>
                  </a:lnTo>
                  <a:lnTo>
                    <a:pt x="394" y="582"/>
                  </a:lnTo>
                  <a:lnTo>
                    <a:pt x="373" y="581"/>
                  </a:lnTo>
                  <a:lnTo>
                    <a:pt x="351" y="579"/>
                  </a:lnTo>
                  <a:lnTo>
                    <a:pt x="326" y="575"/>
                  </a:lnTo>
                  <a:lnTo>
                    <a:pt x="305" y="571"/>
                  </a:lnTo>
                  <a:lnTo>
                    <a:pt x="284" y="568"/>
                  </a:lnTo>
                  <a:lnTo>
                    <a:pt x="259" y="562"/>
                  </a:lnTo>
                  <a:lnTo>
                    <a:pt x="240" y="557"/>
                  </a:lnTo>
                  <a:lnTo>
                    <a:pt x="216" y="552"/>
                  </a:lnTo>
                  <a:lnTo>
                    <a:pt x="195" y="546"/>
                  </a:lnTo>
                  <a:lnTo>
                    <a:pt x="174" y="540"/>
                  </a:lnTo>
                  <a:lnTo>
                    <a:pt x="152" y="532"/>
                  </a:lnTo>
                  <a:lnTo>
                    <a:pt x="125" y="522"/>
                  </a:lnTo>
                  <a:lnTo>
                    <a:pt x="61" y="675"/>
                  </a:lnTo>
                  <a:lnTo>
                    <a:pt x="0" y="242"/>
                  </a:lnTo>
                  <a:lnTo>
                    <a:pt x="338" y="0"/>
                  </a:lnTo>
                  <a:close/>
                </a:path>
              </a:pathLst>
            </a:custGeom>
            <a:solidFill>
              <a:srgbClr val="FFFF00"/>
            </a:solidFill>
            <a:ln w="12700">
              <a:solidFill>
                <a:srgbClr val="000000"/>
              </a:solidFill>
              <a:prstDash val="solid"/>
              <a:round/>
              <a:headEnd/>
              <a:tailEnd/>
            </a:ln>
          </p:spPr>
          <p:txBody>
            <a:bodyPr/>
            <a:lstStyle/>
            <a:p>
              <a:endParaRPr lang="fr-FR" b="1"/>
            </a:p>
          </p:txBody>
        </p:sp>
        <p:sp>
          <p:nvSpPr>
            <p:cNvPr id="27" name="Freeform 25"/>
            <p:cNvSpPr>
              <a:spLocks/>
            </p:cNvSpPr>
            <p:nvPr/>
          </p:nvSpPr>
          <p:spPr bwMode="auto">
            <a:xfrm rot="10800000">
              <a:off x="1955" y="1476"/>
              <a:ext cx="733" cy="733"/>
            </a:xfrm>
            <a:custGeom>
              <a:avLst/>
              <a:gdLst>
                <a:gd name="T0" fmla="*/ 733 w 733"/>
                <a:gd name="T1" fmla="*/ 161 h 733"/>
                <a:gd name="T2" fmla="*/ 724 w 733"/>
                <a:gd name="T3" fmla="*/ 177 h 733"/>
                <a:gd name="T4" fmla="*/ 718 w 733"/>
                <a:gd name="T5" fmla="*/ 190 h 733"/>
                <a:gd name="T6" fmla="*/ 710 w 733"/>
                <a:gd name="T7" fmla="*/ 204 h 733"/>
                <a:gd name="T8" fmla="*/ 704 w 733"/>
                <a:gd name="T9" fmla="*/ 217 h 733"/>
                <a:gd name="T10" fmla="*/ 696 w 733"/>
                <a:gd name="T11" fmla="*/ 231 h 733"/>
                <a:gd name="T12" fmla="*/ 687 w 733"/>
                <a:gd name="T13" fmla="*/ 245 h 733"/>
                <a:gd name="T14" fmla="*/ 679 w 733"/>
                <a:gd name="T15" fmla="*/ 258 h 733"/>
                <a:gd name="T16" fmla="*/ 670 w 733"/>
                <a:gd name="T17" fmla="*/ 272 h 733"/>
                <a:gd name="T18" fmla="*/ 659 w 733"/>
                <a:gd name="T19" fmla="*/ 287 h 733"/>
                <a:gd name="T20" fmla="*/ 648 w 733"/>
                <a:gd name="T21" fmla="*/ 303 h 733"/>
                <a:gd name="T22" fmla="*/ 639 w 733"/>
                <a:gd name="T23" fmla="*/ 316 h 733"/>
                <a:gd name="T24" fmla="*/ 628 w 733"/>
                <a:gd name="T25" fmla="*/ 329 h 733"/>
                <a:gd name="T26" fmla="*/ 616 w 733"/>
                <a:gd name="T27" fmla="*/ 345 h 733"/>
                <a:gd name="T28" fmla="*/ 604 w 733"/>
                <a:gd name="T29" fmla="*/ 361 h 733"/>
                <a:gd name="T30" fmla="*/ 592 w 733"/>
                <a:gd name="T31" fmla="*/ 375 h 733"/>
                <a:gd name="T32" fmla="*/ 579 w 733"/>
                <a:gd name="T33" fmla="*/ 390 h 733"/>
                <a:gd name="T34" fmla="*/ 568 w 733"/>
                <a:gd name="T35" fmla="*/ 402 h 733"/>
                <a:gd name="T36" fmla="*/ 552 w 733"/>
                <a:gd name="T37" fmla="*/ 419 h 733"/>
                <a:gd name="T38" fmla="*/ 539 w 733"/>
                <a:gd name="T39" fmla="*/ 433 h 733"/>
                <a:gd name="T40" fmla="*/ 526 w 733"/>
                <a:gd name="T41" fmla="*/ 445 h 733"/>
                <a:gd name="T42" fmla="*/ 511 w 733"/>
                <a:gd name="T43" fmla="*/ 459 h 733"/>
                <a:gd name="T44" fmla="*/ 500 w 733"/>
                <a:gd name="T45" fmla="*/ 469 h 733"/>
                <a:gd name="T46" fmla="*/ 486 w 733"/>
                <a:gd name="T47" fmla="*/ 481 h 733"/>
                <a:gd name="T48" fmla="*/ 472 w 733"/>
                <a:gd name="T49" fmla="*/ 493 h 733"/>
                <a:gd name="T50" fmla="*/ 456 w 733"/>
                <a:gd name="T51" fmla="*/ 506 h 733"/>
                <a:gd name="T52" fmla="*/ 442 w 733"/>
                <a:gd name="T53" fmla="*/ 517 h 733"/>
                <a:gd name="T54" fmla="*/ 426 w 733"/>
                <a:gd name="T55" fmla="*/ 529 h 733"/>
                <a:gd name="T56" fmla="*/ 406 w 733"/>
                <a:gd name="T57" fmla="*/ 543 h 733"/>
                <a:gd name="T58" fmla="*/ 389 w 733"/>
                <a:gd name="T59" fmla="*/ 555 h 733"/>
                <a:gd name="T60" fmla="*/ 371 w 733"/>
                <a:gd name="T61" fmla="*/ 568 h 733"/>
                <a:gd name="T62" fmla="*/ 352 w 733"/>
                <a:gd name="T63" fmla="*/ 581 h 733"/>
                <a:gd name="T64" fmla="*/ 332 w 733"/>
                <a:gd name="T65" fmla="*/ 592 h 733"/>
                <a:gd name="T66" fmla="*/ 433 w 733"/>
                <a:gd name="T67" fmla="*/ 733 h 733"/>
                <a:gd name="T68" fmla="*/ 30 w 733"/>
                <a:gd name="T69" fmla="*/ 552 h 733"/>
                <a:gd name="T70" fmla="*/ 0 w 733"/>
                <a:gd name="T71" fmla="*/ 194 h 733"/>
                <a:gd name="T72" fmla="*/ 84 w 733"/>
                <a:gd name="T73" fmla="*/ 295 h 733"/>
                <a:gd name="T74" fmla="*/ 103 w 733"/>
                <a:gd name="T75" fmla="*/ 286 h 733"/>
                <a:gd name="T76" fmla="*/ 122 w 733"/>
                <a:gd name="T77" fmla="*/ 276 h 733"/>
                <a:gd name="T78" fmla="*/ 147 w 733"/>
                <a:gd name="T79" fmla="*/ 264 h 733"/>
                <a:gd name="T80" fmla="*/ 171 w 733"/>
                <a:gd name="T81" fmla="*/ 250 h 733"/>
                <a:gd name="T82" fmla="*/ 196 w 733"/>
                <a:gd name="T83" fmla="*/ 233 h 733"/>
                <a:gd name="T84" fmla="*/ 217 w 733"/>
                <a:gd name="T85" fmla="*/ 218 h 733"/>
                <a:gd name="T86" fmla="*/ 237 w 733"/>
                <a:gd name="T87" fmla="*/ 201 h 733"/>
                <a:gd name="T88" fmla="*/ 257 w 733"/>
                <a:gd name="T89" fmla="*/ 184 h 733"/>
                <a:gd name="T90" fmla="*/ 273 w 733"/>
                <a:gd name="T91" fmla="*/ 168 h 733"/>
                <a:gd name="T92" fmla="*/ 290 w 733"/>
                <a:gd name="T93" fmla="*/ 150 h 733"/>
                <a:gd name="T94" fmla="*/ 308 w 733"/>
                <a:gd name="T95" fmla="*/ 130 h 733"/>
                <a:gd name="T96" fmla="*/ 323 w 733"/>
                <a:gd name="T97" fmla="*/ 112 h 733"/>
                <a:gd name="T98" fmla="*/ 338 w 733"/>
                <a:gd name="T99" fmla="*/ 93 h 733"/>
                <a:gd name="T100" fmla="*/ 351 w 733"/>
                <a:gd name="T101" fmla="*/ 76 h 733"/>
                <a:gd name="T102" fmla="*/ 365 w 733"/>
                <a:gd name="T103" fmla="*/ 53 h 733"/>
                <a:gd name="T104" fmla="*/ 378 w 733"/>
                <a:gd name="T105" fmla="*/ 32 h 733"/>
                <a:gd name="T106" fmla="*/ 385 w 733"/>
                <a:gd name="T107" fmla="*/ 16 h 733"/>
                <a:gd name="T108" fmla="*/ 392 w 733"/>
                <a:gd name="T109" fmla="*/ 0 h 733"/>
                <a:gd name="T110" fmla="*/ 733 w 733"/>
                <a:gd name="T111" fmla="*/ 161 h 7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3"/>
                <a:gd name="T169" fmla="*/ 0 h 733"/>
                <a:gd name="T170" fmla="*/ 733 w 733"/>
                <a:gd name="T171" fmla="*/ 733 h 7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3" h="733">
                  <a:moveTo>
                    <a:pt x="733" y="161"/>
                  </a:moveTo>
                  <a:lnTo>
                    <a:pt x="724" y="177"/>
                  </a:lnTo>
                  <a:lnTo>
                    <a:pt x="718" y="190"/>
                  </a:lnTo>
                  <a:lnTo>
                    <a:pt x="710" y="204"/>
                  </a:lnTo>
                  <a:lnTo>
                    <a:pt x="704" y="217"/>
                  </a:lnTo>
                  <a:lnTo>
                    <a:pt x="696" y="231"/>
                  </a:lnTo>
                  <a:lnTo>
                    <a:pt x="687" y="245"/>
                  </a:lnTo>
                  <a:lnTo>
                    <a:pt x="679" y="258"/>
                  </a:lnTo>
                  <a:lnTo>
                    <a:pt x="670" y="272"/>
                  </a:lnTo>
                  <a:lnTo>
                    <a:pt x="659" y="287"/>
                  </a:lnTo>
                  <a:lnTo>
                    <a:pt x="648" y="303"/>
                  </a:lnTo>
                  <a:lnTo>
                    <a:pt x="639" y="316"/>
                  </a:lnTo>
                  <a:lnTo>
                    <a:pt x="628" y="329"/>
                  </a:lnTo>
                  <a:lnTo>
                    <a:pt x="616" y="345"/>
                  </a:lnTo>
                  <a:lnTo>
                    <a:pt x="604" y="361"/>
                  </a:lnTo>
                  <a:lnTo>
                    <a:pt x="592" y="375"/>
                  </a:lnTo>
                  <a:lnTo>
                    <a:pt x="579" y="390"/>
                  </a:lnTo>
                  <a:lnTo>
                    <a:pt x="568" y="402"/>
                  </a:lnTo>
                  <a:lnTo>
                    <a:pt x="552" y="419"/>
                  </a:lnTo>
                  <a:lnTo>
                    <a:pt x="539" y="433"/>
                  </a:lnTo>
                  <a:lnTo>
                    <a:pt x="526" y="445"/>
                  </a:lnTo>
                  <a:lnTo>
                    <a:pt x="511" y="459"/>
                  </a:lnTo>
                  <a:lnTo>
                    <a:pt x="500" y="469"/>
                  </a:lnTo>
                  <a:lnTo>
                    <a:pt x="486" y="481"/>
                  </a:lnTo>
                  <a:lnTo>
                    <a:pt x="472" y="493"/>
                  </a:lnTo>
                  <a:lnTo>
                    <a:pt x="456" y="506"/>
                  </a:lnTo>
                  <a:lnTo>
                    <a:pt x="442" y="517"/>
                  </a:lnTo>
                  <a:lnTo>
                    <a:pt x="426" y="529"/>
                  </a:lnTo>
                  <a:lnTo>
                    <a:pt x="406" y="543"/>
                  </a:lnTo>
                  <a:lnTo>
                    <a:pt x="389" y="555"/>
                  </a:lnTo>
                  <a:lnTo>
                    <a:pt x="371" y="568"/>
                  </a:lnTo>
                  <a:lnTo>
                    <a:pt x="352" y="581"/>
                  </a:lnTo>
                  <a:lnTo>
                    <a:pt x="332" y="592"/>
                  </a:lnTo>
                  <a:lnTo>
                    <a:pt x="433" y="733"/>
                  </a:lnTo>
                  <a:lnTo>
                    <a:pt x="30" y="552"/>
                  </a:lnTo>
                  <a:lnTo>
                    <a:pt x="0" y="194"/>
                  </a:lnTo>
                  <a:lnTo>
                    <a:pt x="84" y="295"/>
                  </a:lnTo>
                  <a:lnTo>
                    <a:pt x="103" y="286"/>
                  </a:lnTo>
                  <a:lnTo>
                    <a:pt x="122" y="276"/>
                  </a:lnTo>
                  <a:lnTo>
                    <a:pt x="147" y="264"/>
                  </a:lnTo>
                  <a:lnTo>
                    <a:pt x="171" y="250"/>
                  </a:lnTo>
                  <a:lnTo>
                    <a:pt x="196" y="233"/>
                  </a:lnTo>
                  <a:lnTo>
                    <a:pt x="217" y="218"/>
                  </a:lnTo>
                  <a:lnTo>
                    <a:pt x="237" y="201"/>
                  </a:lnTo>
                  <a:lnTo>
                    <a:pt x="257" y="184"/>
                  </a:lnTo>
                  <a:lnTo>
                    <a:pt x="273" y="168"/>
                  </a:lnTo>
                  <a:lnTo>
                    <a:pt x="290" y="150"/>
                  </a:lnTo>
                  <a:lnTo>
                    <a:pt x="308" y="130"/>
                  </a:lnTo>
                  <a:lnTo>
                    <a:pt x="323" y="112"/>
                  </a:lnTo>
                  <a:lnTo>
                    <a:pt x="338" y="93"/>
                  </a:lnTo>
                  <a:lnTo>
                    <a:pt x="351" y="76"/>
                  </a:lnTo>
                  <a:lnTo>
                    <a:pt x="365" y="53"/>
                  </a:lnTo>
                  <a:lnTo>
                    <a:pt x="378" y="32"/>
                  </a:lnTo>
                  <a:lnTo>
                    <a:pt x="385" y="16"/>
                  </a:lnTo>
                  <a:lnTo>
                    <a:pt x="392" y="0"/>
                  </a:lnTo>
                  <a:lnTo>
                    <a:pt x="733" y="161"/>
                  </a:lnTo>
                  <a:close/>
                </a:path>
              </a:pathLst>
            </a:custGeom>
            <a:solidFill>
              <a:schemeClr val="bg2"/>
            </a:solidFill>
            <a:ln w="12700">
              <a:solidFill>
                <a:srgbClr val="000000"/>
              </a:solidFill>
              <a:prstDash val="solid"/>
              <a:round/>
              <a:headEnd/>
              <a:tailEnd/>
            </a:ln>
          </p:spPr>
          <p:txBody>
            <a:bodyPr/>
            <a:lstStyle/>
            <a:p>
              <a:endParaRPr lang="fr-FR" b="1"/>
            </a:p>
          </p:txBody>
        </p:sp>
        <p:sp>
          <p:nvSpPr>
            <p:cNvPr id="28" name="Freeform 26"/>
            <p:cNvSpPr>
              <a:spLocks/>
            </p:cNvSpPr>
            <p:nvPr/>
          </p:nvSpPr>
          <p:spPr bwMode="auto">
            <a:xfrm rot="10800000">
              <a:off x="1768" y="2011"/>
              <a:ext cx="676" cy="853"/>
            </a:xfrm>
            <a:custGeom>
              <a:avLst/>
              <a:gdLst>
                <a:gd name="T0" fmla="*/ 0 w 676"/>
                <a:gd name="T1" fmla="*/ 542 h 853"/>
                <a:gd name="T2" fmla="*/ 168 w 676"/>
                <a:gd name="T3" fmla="*/ 605 h 853"/>
                <a:gd name="T4" fmla="*/ 177 w 676"/>
                <a:gd name="T5" fmla="*/ 584 h 853"/>
                <a:gd name="T6" fmla="*/ 184 w 676"/>
                <a:gd name="T7" fmla="*/ 564 h 853"/>
                <a:gd name="T8" fmla="*/ 189 w 676"/>
                <a:gd name="T9" fmla="*/ 545 h 853"/>
                <a:gd name="T10" fmla="*/ 194 w 676"/>
                <a:gd name="T11" fmla="*/ 528 h 853"/>
                <a:gd name="T12" fmla="*/ 199 w 676"/>
                <a:gd name="T13" fmla="*/ 509 h 853"/>
                <a:gd name="T14" fmla="*/ 203 w 676"/>
                <a:gd name="T15" fmla="*/ 487 h 853"/>
                <a:gd name="T16" fmla="*/ 206 w 676"/>
                <a:gd name="T17" fmla="*/ 467 h 853"/>
                <a:gd name="T18" fmla="*/ 209 w 676"/>
                <a:gd name="T19" fmla="*/ 447 h 853"/>
                <a:gd name="T20" fmla="*/ 212 w 676"/>
                <a:gd name="T21" fmla="*/ 424 h 853"/>
                <a:gd name="T22" fmla="*/ 213 w 676"/>
                <a:gd name="T23" fmla="*/ 400 h 853"/>
                <a:gd name="T24" fmla="*/ 213 w 676"/>
                <a:gd name="T25" fmla="*/ 357 h 853"/>
                <a:gd name="T26" fmla="*/ 212 w 676"/>
                <a:gd name="T27" fmla="*/ 334 h 853"/>
                <a:gd name="T28" fmla="*/ 211 w 676"/>
                <a:gd name="T29" fmla="*/ 314 h 853"/>
                <a:gd name="T30" fmla="*/ 208 w 676"/>
                <a:gd name="T31" fmla="*/ 293 h 853"/>
                <a:gd name="T32" fmla="*/ 204 w 676"/>
                <a:gd name="T33" fmla="*/ 271 h 853"/>
                <a:gd name="T34" fmla="*/ 200 w 676"/>
                <a:gd name="T35" fmla="*/ 252 h 853"/>
                <a:gd name="T36" fmla="*/ 195 w 676"/>
                <a:gd name="T37" fmla="*/ 228 h 853"/>
                <a:gd name="T38" fmla="*/ 188 w 676"/>
                <a:gd name="T39" fmla="*/ 205 h 853"/>
                <a:gd name="T40" fmla="*/ 514 w 676"/>
                <a:gd name="T41" fmla="*/ 0 h 853"/>
                <a:gd name="T42" fmla="*/ 522 w 676"/>
                <a:gd name="T43" fmla="*/ 20 h 853"/>
                <a:gd name="T44" fmla="*/ 529 w 676"/>
                <a:gd name="T45" fmla="*/ 39 h 853"/>
                <a:gd name="T46" fmla="*/ 535 w 676"/>
                <a:gd name="T47" fmla="*/ 56 h 853"/>
                <a:gd name="T48" fmla="*/ 541 w 676"/>
                <a:gd name="T49" fmla="*/ 74 h 853"/>
                <a:gd name="T50" fmla="*/ 546 w 676"/>
                <a:gd name="T51" fmla="*/ 91 h 853"/>
                <a:gd name="T52" fmla="*/ 552 w 676"/>
                <a:gd name="T53" fmla="*/ 109 h 853"/>
                <a:gd name="T54" fmla="*/ 556 w 676"/>
                <a:gd name="T55" fmla="*/ 125 h 853"/>
                <a:gd name="T56" fmla="*/ 560 w 676"/>
                <a:gd name="T57" fmla="*/ 142 h 853"/>
                <a:gd name="T58" fmla="*/ 564 w 676"/>
                <a:gd name="T59" fmla="*/ 159 h 853"/>
                <a:gd name="T60" fmla="*/ 569 w 676"/>
                <a:gd name="T61" fmla="*/ 178 h 853"/>
                <a:gd name="T62" fmla="*/ 572 w 676"/>
                <a:gd name="T63" fmla="*/ 200 h 853"/>
                <a:gd name="T64" fmla="*/ 576 w 676"/>
                <a:gd name="T65" fmla="*/ 218 h 853"/>
                <a:gd name="T66" fmla="*/ 580 w 676"/>
                <a:gd name="T67" fmla="*/ 238 h 853"/>
                <a:gd name="T68" fmla="*/ 583 w 676"/>
                <a:gd name="T69" fmla="*/ 259 h 853"/>
                <a:gd name="T70" fmla="*/ 584 w 676"/>
                <a:gd name="T71" fmla="*/ 281 h 853"/>
                <a:gd name="T72" fmla="*/ 586 w 676"/>
                <a:gd name="T73" fmla="*/ 305 h 853"/>
                <a:gd name="T74" fmla="*/ 588 w 676"/>
                <a:gd name="T75" fmla="*/ 328 h 853"/>
                <a:gd name="T76" fmla="*/ 588 w 676"/>
                <a:gd name="T77" fmla="*/ 350 h 853"/>
                <a:gd name="T78" fmla="*/ 588 w 676"/>
                <a:gd name="T79" fmla="*/ 374 h 853"/>
                <a:gd name="T80" fmla="*/ 588 w 676"/>
                <a:gd name="T81" fmla="*/ 404 h 853"/>
                <a:gd name="T82" fmla="*/ 587 w 676"/>
                <a:gd name="T83" fmla="*/ 431 h 853"/>
                <a:gd name="T84" fmla="*/ 586 w 676"/>
                <a:gd name="T85" fmla="*/ 450 h 853"/>
                <a:gd name="T86" fmla="*/ 584 w 676"/>
                <a:gd name="T87" fmla="*/ 471 h 853"/>
                <a:gd name="T88" fmla="*/ 583 w 676"/>
                <a:gd name="T89" fmla="*/ 493 h 853"/>
                <a:gd name="T90" fmla="*/ 579 w 676"/>
                <a:gd name="T91" fmla="*/ 518 h 853"/>
                <a:gd name="T92" fmla="*/ 575 w 676"/>
                <a:gd name="T93" fmla="*/ 539 h 853"/>
                <a:gd name="T94" fmla="*/ 571 w 676"/>
                <a:gd name="T95" fmla="*/ 560 h 853"/>
                <a:gd name="T96" fmla="*/ 566 w 676"/>
                <a:gd name="T97" fmla="*/ 585 h 853"/>
                <a:gd name="T98" fmla="*/ 561 w 676"/>
                <a:gd name="T99" fmla="*/ 604 h 853"/>
                <a:gd name="T100" fmla="*/ 556 w 676"/>
                <a:gd name="T101" fmla="*/ 628 h 853"/>
                <a:gd name="T102" fmla="*/ 550 w 676"/>
                <a:gd name="T103" fmla="*/ 649 h 853"/>
                <a:gd name="T104" fmla="*/ 543 w 676"/>
                <a:gd name="T105" fmla="*/ 670 h 853"/>
                <a:gd name="T106" fmla="*/ 536 w 676"/>
                <a:gd name="T107" fmla="*/ 692 h 853"/>
                <a:gd name="T108" fmla="*/ 527 w 676"/>
                <a:gd name="T109" fmla="*/ 719 h 853"/>
                <a:gd name="T110" fmla="*/ 517 w 676"/>
                <a:gd name="T111" fmla="*/ 746 h 853"/>
                <a:gd name="T112" fmla="*/ 676 w 676"/>
                <a:gd name="T113" fmla="*/ 811 h 853"/>
                <a:gd name="T114" fmla="*/ 277 w 676"/>
                <a:gd name="T115" fmla="*/ 853 h 853"/>
                <a:gd name="T116" fmla="*/ 0 w 676"/>
                <a:gd name="T117" fmla="*/ 542 h 8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853"/>
                <a:gd name="T179" fmla="*/ 676 w 676"/>
                <a:gd name="T180" fmla="*/ 853 h 8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853">
                  <a:moveTo>
                    <a:pt x="0" y="542"/>
                  </a:moveTo>
                  <a:lnTo>
                    <a:pt x="168" y="605"/>
                  </a:lnTo>
                  <a:lnTo>
                    <a:pt x="177" y="584"/>
                  </a:lnTo>
                  <a:lnTo>
                    <a:pt x="184" y="564"/>
                  </a:lnTo>
                  <a:lnTo>
                    <a:pt x="189" y="545"/>
                  </a:lnTo>
                  <a:lnTo>
                    <a:pt x="194" y="528"/>
                  </a:lnTo>
                  <a:lnTo>
                    <a:pt x="199" y="509"/>
                  </a:lnTo>
                  <a:lnTo>
                    <a:pt x="203" y="487"/>
                  </a:lnTo>
                  <a:lnTo>
                    <a:pt x="206" y="467"/>
                  </a:lnTo>
                  <a:lnTo>
                    <a:pt x="209" y="447"/>
                  </a:lnTo>
                  <a:lnTo>
                    <a:pt x="212" y="424"/>
                  </a:lnTo>
                  <a:lnTo>
                    <a:pt x="213" y="400"/>
                  </a:lnTo>
                  <a:lnTo>
                    <a:pt x="213" y="357"/>
                  </a:lnTo>
                  <a:lnTo>
                    <a:pt x="212" y="334"/>
                  </a:lnTo>
                  <a:lnTo>
                    <a:pt x="211" y="314"/>
                  </a:lnTo>
                  <a:lnTo>
                    <a:pt x="208" y="293"/>
                  </a:lnTo>
                  <a:lnTo>
                    <a:pt x="204" y="271"/>
                  </a:lnTo>
                  <a:lnTo>
                    <a:pt x="200" y="252"/>
                  </a:lnTo>
                  <a:lnTo>
                    <a:pt x="195" y="228"/>
                  </a:lnTo>
                  <a:lnTo>
                    <a:pt x="188" y="205"/>
                  </a:lnTo>
                  <a:lnTo>
                    <a:pt x="514" y="0"/>
                  </a:lnTo>
                  <a:lnTo>
                    <a:pt x="522" y="20"/>
                  </a:lnTo>
                  <a:lnTo>
                    <a:pt x="529" y="39"/>
                  </a:lnTo>
                  <a:lnTo>
                    <a:pt x="535" y="56"/>
                  </a:lnTo>
                  <a:lnTo>
                    <a:pt x="541" y="74"/>
                  </a:lnTo>
                  <a:lnTo>
                    <a:pt x="546" y="91"/>
                  </a:lnTo>
                  <a:lnTo>
                    <a:pt x="552" y="109"/>
                  </a:lnTo>
                  <a:lnTo>
                    <a:pt x="556" y="125"/>
                  </a:lnTo>
                  <a:lnTo>
                    <a:pt x="560" y="142"/>
                  </a:lnTo>
                  <a:lnTo>
                    <a:pt x="564" y="159"/>
                  </a:lnTo>
                  <a:lnTo>
                    <a:pt x="569" y="178"/>
                  </a:lnTo>
                  <a:lnTo>
                    <a:pt x="572" y="200"/>
                  </a:lnTo>
                  <a:lnTo>
                    <a:pt x="576" y="218"/>
                  </a:lnTo>
                  <a:lnTo>
                    <a:pt x="580" y="238"/>
                  </a:lnTo>
                  <a:lnTo>
                    <a:pt x="583" y="259"/>
                  </a:lnTo>
                  <a:lnTo>
                    <a:pt x="584" y="281"/>
                  </a:lnTo>
                  <a:lnTo>
                    <a:pt x="586" y="305"/>
                  </a:lnTo>
                  <a:lnTo>
                    <a:pt x="588" y="328"/>
                  </a:lnTo>
                  <a:lnTo>
                    <a:pt x="588" y="350"/>
                  </a:lnTo>
                  <a:lnTo>
                    <a:pt x="588" y="374"/>
                  </a:lnTo>
                  <a:lnTo>
                    <a:pt x="588" y="404"/>
                  </a:lnTo>
                  <a:lnTo>
                    <a:pt x="587" y="431"/>
                  </a:lnTo>
                  <a:lnTo>
                    <a:pt x="586" y="450"/>
                  </a:lnTo>
                  <a:lnTo>
                    <a:pt x="584" y="471"/>
                  </a:lnTo>
                  <a:lnTo>
                    <a:pt x="583" y="493"/>
                  </a:lnTo>
                  <a:lnTo>
                    <a:pt x="579" y="518"/>
                  </a:lnTo>
                  <a:lnTo>
                    <a:pt x="575" y="539"/>
                  </a:lnTo>
                  <a:lnTo>
                    <a:pt x="571" y="560"/>
                  </a:lnTo>
                  <a:lnTo>
                    <a:pt x="566" y="585"/>
                  </a:lnTo>
                  <a:lnTo>
                    <a:pt x="561" y="604"/>
                  </a:lnTo>
                  <a:lnTo>
                    <a:pt x="556" y="628"/>
                  </a:lnTo>
                  <a:lnTo>
                    <a:pt x="550" y="649"/>
                  </a:lnTo>
                  <a:lnTo>
                    <a:pt x="543" y="670"/>
                  </a:lnTo>
                  <a:lnTo>
                    <a:pt x="536" y="692"/>
                  </a:lnTo>
                  <a:lnTo>
                    <a:pt x="527" y="719"/>
                  </a:lnTo>
                  <a:lnTo>
                    <a:pt x="517" y="746"/>
                  </a:lnTo>
                  <a:lnTo>
                    <a:pt x="676" y="811"/>
                  </a:lnTo>
                  <a:lnTo>
                    <a:pt x="277" y="853"/>
                  </a:lnTo>
                  <a:lnTo>
                    <a:pt x="0" y="542"/>
                  </a:lnTo>
                  <a:close/>
                </a:path>
              </a:pathLst>
            </a:custGeom>
            <a:solidFill>
              <a:srgbClr val="FF0000"/>
            </a:solidFill>
            <a:ln w="12700">
              <a:solidFill>
                <a:srgbClr val="000000"/>
              </a:solidFill>
              <a:prstDash val="solid"/>
              <a:round/>
              <a:headEnd/>
              <a:tailEnd/>
            </a:ln>
          </p:spPr>
          <p:txBody>
            <a:bodyPr/>
            <a:lstStyle/>
            <a:p>
              <a:endParaRPr lang="fr-FR" b="1"/>
            </a:p>
          </p:txBody>
        </p:sp>
        <p:sp>
          <p:nvSpPr>
            <p:cNvPr id="29" name="Freeform 27"/>
            <p:cNvSpPr>
              <a:spLocks/>
            </p:cNvSpPr>
            <p:nvPr/>
          </p:nvSpPr>
          <p:spPr bwMode="auto">
            <a:xfrm rot="10800000">
              <a:off x="1793" y="2605"/>
              <a:ext cx="791" cy="753"/>
            </a:xfrm>
            <a:custGeom>
              <a:avLst/>
              <a:gdLst>
                <a:gd name="T0" fmla="*/ 161 w 791"/>
                <a:gd name="T1" fmla="*/ 0 h 753"/>
                <a:gd name="T2" fmla="*/ 177 w 791"/>
                <a:gd name="T3" fmla="*/ 8 h 753"/>
                <a:gd name="T4" fmla="*/ 190 w 791"/>
                <a:gd name="T5" fmla="*/ 15 h 753"/>
                <a:gd name="T6" fmla="*/ 204 w 791"/>
                <a:gd name="T7" fmla="*/ 22 h 753"/>
                <a:gd name="T8" fmla="*/ 217 w 791"/>
                <a:gd name="T9" fmla="*/ 29 h 753"/>
                <a:gd name="T10" fmla="*/ 231 w 791"/>
                <a:gd name="T11" fmla="*/ 37 h 753"/>
                <a:gd name="T12" fmla="*/ 244 w 791"/>
                <a:gd name="T13" fmla="*/ 46 h 753"/>
                <a:gd name="T14" fmla="*/ 257 w 791"/>
                <a:gd name="T15" fmla="*/ 54 h 753"/>
                <a:gd name="T16" fmla="*/ 270 w 791"/>
                <a:gd name="T17" fmla="*/ 62 h 753"/>
                <a:gd name="T18" fmla="*/ 286 w 791"/>
                <a:gd name="T19" fmla="*/ 73 h 753"/>
                <a:gd name="T20" fmla="*/ 303 w 791"/>
                <a:gd name="T21" fmla="*/ 85 h 753"/>
                <a:gd name="T22" fmla="*/ 316 w 791"/>
                <a:gd name="T23" fmla="*/ 94 h 753"/>
                <a:gd name="T24" fmla="*/ 329 w 791"/>
                <a:gd name="T25" fmla="*/ 105 h 753"/>
                <a:gd name="T26" fmla="*/ 345 w 791"/>
                <a:gd name="T27" fmla="*/ 116 h 753"/>
                <a:gd name="T28" fmla="*/ 361 w 791"/>
                <a:gd name="T29" fmla="*/ 128 h 753"/>
                <a:gd name="T30" fmla="*/ 375 w 791"/>
                <a:gd name="T31" fmla="*/ 140 h 753"/>
                <a:gd name="T32" fmla="*/ 389 w 791"/>
                <a:gd name="T33" fmla="*/ 153 h 753"/>
                <a:gd name="T34" fmla="*/ 402 w 791"/>
                <a:gd name="T35" fmla="*/ 165 h 753"/>
                <a:gd name="T36" fmla="*/ 418 w 791"/>
                <a:gd name="T37" fmla="*/ 180 h 753"/>
                <a:gd name="T38" fmla="*/ 432 w 791"/>
                <a:gd name="T39" fmla="*/ 193 h 753"/>
                <a:gd name="T40" fmla="*/ 444 w 791"/>
                <a:gd name="T41" fmla="*/ 206 h 753"/>
                <a:gd name="T42" fmla="*/ 458 w 791"/>
                <a:gd name="T43" fmla="*/ 221 h 753"/>
                <a:gd name="T44" fmla="*/ 469 w 791"/>
                <a:gd name="T45" fmla="*/ 232 h 753"/>
                <a:gd name="T46" fmla="*/ 481 w 791"/>
                <a:gd name="T47" fmla="*/ 246 h 753"/>
                <a:gd name="T48" fmla="*/ 493 w 791"/>
                <a:gd name="T49" fmla="*/ 260 h 753"/>
                <a:gd name="T50" fmla="*/ 506 w 791"/>
                <a:gd name="T51" fmla="*/ 277 h 753"/>
                <a:gd name="T52" fmla="*/ 517 w 791"/>
                <a:gd name="T53" fmla="*/ 291 h 753"/>
                <a:gd name="T54" fmla="*/ 529 w 791"/>
                <a:gd name="T55" fmla="*/ 307 h 753"/>
                <a:gd name="T56" fmla="*/ 543 w 791"/>
                <a:gd name="T57" fmla="*/ 326 h 753"/>
                <a:gd name="T58" fmla="*/ 555 w 791"/>
                <a:gd name="T59" fmla="*/ 343 h 753"/>
                <a:gd name="T60" fmla="*/ 568 w 791"/>
                <a:gd name="T61" fmla="*/ 362 h 753"/>
                <a:gd name="T62" fmla="*/ 580 w 791"/>
                <a:gd name="T63" fmla="*/ 381 h 753"/>
                <a:gd name="T64" fmla="*/ 591 w 791"/>
                <a:gd name="T65" fmla="*/ 401 h 753"/>
                <a:gd name="T66" fmla="*/ 603 w 791"/>
                <a:gd name="T67" fmla="*/ 422 h 753"/>
                <a:gd name="T68" fmla="*/ 612 w 791"/>
                <a:gd name="T69" fmla="*/ 440 h 753"/>
                <a:gd name="T70" fmla="*/ 621 w 791"/>
                <a:gd name="T71" fmla="*/ 457 h 753"/>
                <a:gd name="T72" fmla="*/ 629 w 791"/>
                <a:gd name="T73" fmla="*/ 477 h 753"/>
                <a:gd name="T74" fmla="*/ 634 w 791"/>
                <a:gd name="T75" fmla="*/ 491 h 753"/>
                <a:gd name="T76" fmla="*/ 791 w 791"/>
                <a:gd name="T77" fmla="*/ 429 h 753"/>
                <a:gd name="T78" fmla="*/ 547 w 791"/>
                <a:gd name="T79" fmla="*/ 753 h 753"/>
                <a:gd name="T80" fmla="*/ 115 w 791"/>
                <a:gd name="T81" fmla="*/ 700 h 753"/>
                <a:gd name="T82" fmla="*/ 286 w 791"/>
                <a:gd name="T83" fmla="*/ 631 h 753"/>
                <a:gd name="T84" fmla="*/ 275 w 791"/>
                <a:gd name="T85" fmla="*/ 608 h 753"/>
                <a:gd name="T86" fmla="*/ 264 w 791"/>
                <a:gd name="T87" fmla="*/ 586 h 753"/>
                <a:gd name="T88" fmla="*/ 249 w 791"/>
                <a:gd name="T89" fmla="*/ 562 h 753"/>
                <a:gd name="T90" fmla="*/ 232 w 791"/>
                <a:gd name="T91" fmla="*/ 537 h 753"/>
                <a:gd name="T92" fmla="*/ 217 w 791"/>
                <a:gd name="T93" fmla="*/ 516 h 753"/>
                <a:gd name="T94" fmla="*/ 201 w 791"/>
                <a:gd name="T95" fmla="*/ 496 h 753"/>
                <a:gd name="T96" fmla="*/ 184 w 791"/>
                <a:gd name="T97" fmla="*/ 476 h 753"/>
                <a:gd name="T98" fmla="*/ 167 w 791"/>
                <a:gd name="T99" fmla="*/ 459 h 753"/>
                <a:gd name="T100" fmla="*/ 150 w 791"/>
                <a:gd name="T101" fmla="*/ 443 h 753"/>
                <a:gd name="T102" fmla="*/ 130 w 791"/>
                <a:gd name="T103" fmla="*/ 425 h 753"/>
                <a:gd name="T104" fmla="*/ 111 w 791"/>
                <a:gd name="T105" fmla="*/ 410 h 753"/>
                <a:gd name="T106" fmla="*/ 93 w 791"/>
                <a:gd name="T107" fmla="*/ 395 h 753"/>
                <a:gd name="T108" fmla="*/ 75 w 791"/>
                <a:gd name="T109" fmla="*/ 382 h 753"/>
                <a:gd name="T110" fmla="*/ 53 w 791"/>
                <a:gd name="T111" fmla="*/ 368 h 753"/>
                <a:gd name="T112" fmla="*/ 31 w 791"/>
                <a:gd name="T113" fmla="*/ 355 h 753"/>
                <a:gd name="T114" fmla="*/ 16 w 791"/>
                <a:gd name="T115" fmla="*/ 348 h 753"/>
                <a:gd name="T116" fmla="*/ 0 w 791"/>
                <a:gd name="T117" fmla="*/ 339 h 753"/>
                <a:gd name="T118" fmla="*/ 161 w 791"/>
                <a:gd name="T119" fmla="*/ 0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1"/>
                <a:gd name="T181" fmla="*/ 0 h 753"/>
                <a:gd name="T182" fmla="*/ 791 w 791"/>
                <a:gd name="T183" fmla="*/ 753 h 7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1" h="753">
                  <a:moveTo>
                    <a:pt x="161" y="0"/>
                  </a:moveTo>
                  <a:lnTo>
                    <a:pt x="177" y="8"/>
                  </a:lnTo>
                  <a:lnTo>
                    <a:pt x="190" y="15"/>
                  </a:lnTo>
                  <a:lnTo>
                    <a:pt x="204" y="22"/>
                  </a:lnTo>
                  <a:lnTo>
                    <a:pt x="217" y="29"/>
                  </a:lnTo>
                  <a:lnTo>
                    <a:pt x="231" y="37"/>
                  </a:lnTo>
                  <a:lnTo>
                    <a:pt x="244" y="46"/>
                  </a:lnTo>
                  <a:lnTo>
                    <a:pt x="257" y="54"/>
                  </a:lnTo>
                  <a:lnTo>
                    <a:pt x="270" y="62"/>
                  </a:lnTo>
                  <a:lnTo>
                    <a:pt x="286" y="73"/>
                  </a:lnTo>
                  <a:lnTo>
                    <a:pt x="303" y="85"/>
                  </a:lnTo>
                  <a:lnTo>
                    <a:pt x="316" y="94"/>
                  </a:lnTo>
                  <a:lnTo>
                    <a:pt x="329" y="105"/>
                  </a:lnTo>
                  <a:lnTo>
                    <a:pt x="345" y="116"/>
                  </a:lnTo>
                  <a:lnTo>
                    <a:pt x="361" y="128"/>
                  </a:lnTo>
                  <a:lnTo>
                    <a:pt x="375" y="140"/>
                  </a:lnTo>
                  <a:lnTo>
                    <a:pt x="389" y="153"/>
                  </a:lnTo>
                  <a:lnTo>
                    <a:pt x="402" y="165"/>
                  </a:lnTo>
                  <a:lnTo>
                    <a:pt x="418" y="180"/>
                  </a:lnTo>
                  <a:lnTo>
                    <a:pt x="432" y="193"/>
                  </a:lnTo>
                  <a:lnTo>
                    <a:pt x="444" y="206"/>
                  </a:lnTo>
                  <a:lnTo>
                    <a:pt x="458" y="221"/>
                  </a:lnTo>
                  <a:lnTo>
                    <a:pt x="469" y="232"/>
                  </a:lnTo>
                  <a:lnTo>
                    <a:pt x="481" y="246"/>
                  </a:lnTo>
                  <a:lnTo>
                    <a:pt x="493" y="260"/>
                  </a:lnTo>
                  <a:lnTo>
                    <a:pt x="506" y="277"/>
                  </a:lnTo>
                  <a:lnTo>
                    <a:pt x="517" y="291"/>
                  </a:lnTo>
                  <a:lnTo>
                    <a:pt x="529" y="307"/>
                  </a:lnTo>
                  <a:lnTo>
                    <a:pt x="543" y="326"/>
                  </a:lnTo>
                  <a:lnTo>
                    <a:pt x="555" y="343"/>
                  </a:lnTo>
                  <a:lnTo>
                    <a:pt x="568" y="362"/>
                  </a:lnTo>
                  <a:lnTo>
                    <a:pt x="580" y="381"/>
                  </a:lnTo>
                  <a:lnTo>
                    <a:pt x="591" y="401"/>
                  </a:lnTo>
                  <a:lnTo>
                    <a:pt x="603" y="422"/>
                  </a:lnTo>
                  <a:lnTo>
                    <a:pt x="612" y="440"/>
                  </a:lnTo>
                  <a:lnTo>
                    <a:pt x="621" y="457"/>
                  </a:lnTo>
                  <a:lnTo>
                    <a:pt x="629" y="477"/>
                  </a:lnTo>
                  <a:lnTo>
                    <a:pt x="634" y="491"/>
                  </a:lnTo>
                  <a:lnTo>
                    <a:pt x="791" y="429"/>
                  </a:lnTo>
                  <a:lnTo>
                    <a:pt x="547" y="753"/>
                  </a:lnTo>
                  <a:lnTo>
                    <a:pt x="115" y="700"/>
                  </a:lnTo>
                  <a:lnTo>
                    <a:pt x="286" y="631"/>
                  </a:lnTo>
                  <a:lnTo>
                    <a:pt x="275" y="608"/>
                  </a:lnTo>
                  <a:lnTo>
                    <a:pt x="264" y="586"/>
                  </a:lnTo>
                  <a:lnTo>
                    <a:pt x="249" y="562"/>
                  </a:lnTo>
                  <a:lnTo>
                    <a:pt x="232" y="537"/>
                  </a:lnTo>
                  <a:lnTo>
                    <a:pt x="217" y="516"/>
                  </a:lnTo>
                  <a:lnTo>
                    <a:pt x="201" y="496"/>
                  </a:lnTo>
                  <a:lnTo>
                    <a:pt x="184" y="476"/>
                  </a:lnTo>
                  <a:lnTo>
                    <a:pt x="167" y="459"/>
                  </a:lnTo>
                  <a:lnTo>
                    <a:pt x="150" y="443"/>
                  </a:lnTo>
                  <a:lnTo>
                    <a:pt x="130" y="425"/>
                  </a:lnTo>
                  <a:lnTo>
                    <a:pt x="111" y="410"/>
                  </a:lnTo>
                  <a:lnTo>
                    <a:pt x="93" y="395"/>
                  </a:lnTo>
                  <a:lnTo>
                    <a:pt x="75" y="382"/>
                  </a:lnTo>
                  <a:lnTo>
                    <a:pt x="53" y="368"/>
                  </a:lnTo>
                  <a:lnTo>
                    <a:pt x="31" y="355"/>
                  </a:lnTo>
                  <a:lnTo>
                    <a:pt x="16" y="348"/>
                  </a:lnTo>
                  <a:lnTo>
                    <a:pt x="0" y="339"/>
                  </a:lnTo>
                  <a:lnTo>
                    <a:pt x="161" y="0"/>
                  </a:lnTo>
                  <a:close/>
                </a:path>
              </a:pathLst>
            </a:custGeom>
            <a:solidFill>
              <a:srgbClr val="008000"/>
            </a:solidFill>
            <a:ln w="12700">
              <a:solidFill>
                <a:srgbClr val="000000"/>
              </a:solidFill>
              <a:prstDash val="solid"/>
              <a:round/>
              <a:headEnd/>
              <a:tailEnd/>
            </a:ln>
          </p:spPr>
          <p:txBody>
            <a:bodyPr/>
            <a:lstStyle/>
            <a:p>
              <a:endParaRPr lang="fr-FR" b="1"/>
            </a:p>
          </p:txBody>
        </p:sp>
        <p:sp>
          <p:nvSpPr>
            <p:cNvPr id="30" name="Freeform 28"/>
            <p:cNvSpPr>
              <a:spLocks/>
            </p:cNvSpPr>
            <p:nvPr/>
          </p:nvSpPr>
          <p:spPr bwMode="auto">
            <a:xfrm rot="10800000">
              <a:off x="2373" y="2933"/>
              <a:ext cx="765" cy="617"/>
            </a:xfrm>
            <a:custGeom>
              <a:avLst/>
              <a:gdLst>
                <a:gd name="T0" fmla="*/ 408 w 765"/>
                <a:gd name="T1" fmla="*/ 617 h 617"/>
                <a:gd name="T2" fmla="*/ 458 w 765"/>
                <a:gd name="T3" fmla="*/ 497 h 617"/>
                <a:gd name="T4" fmla="*/ 442 w 765"/>
                <a:gd name="T5" fmla="*/ 492 h 617"/>
                <a:gd name="T6" fmla="*/ 424 w 765"/>
                <a:gd name="T7" fmla="*/ 488 h 617"/>
                <a:gd name="T8" fmla="*/ 401 w 765"/>
                <a:gd name="T9" fmla="*/ 483 h 617"/>
                <a:gd name="T10" fmla="*/ 382 w 765"/>
                <a:gd name="T11" fmla="*/ 480 h 617"/>
                <a:gd name="T12" fmla="*/ 361 w 765"/>
                <a:gd name="T13" fmla="*/ 477 h 617"/>
                <a:gd name="T14" fmla="*/ 338 w 765"/>
                <a:gd name="T15" fmla="*/ 475 h 617"/>
                <a:gd name="T16" fmla="*/ 314 w 765"/>
                <a:gd name="T17" fmla="*/ 473 h 617"/>
                <a:gd name="T18" fmla="*/ 271 w 765"/>
                <a:gd name="T19" fmla="*/ 473 h 617"/>
                <a:gd name="T20" fmla="*/ 249 w 765"/>
                <a:gd name="T21" fmla="*/ 474 h 617"/>
                <a:gd name="T22" fmla="*/ 228 w 765"/>
                <a:gd name="T23" fmla="*/ 476 h 617"/>
                <a:gd name="T24" fmla="*/ 207 w 765"/>
                <a:gd name="T25" fmla="*/ 478 h 617"/>
                <a:gd name="T26" fmla="*/ 186 w 765"/>
                <a:gd name="T27" fmla="*/ 482 h 617"/>
                <a:gd name="T28" fmla="*/ 166 w 765"/>
                <a:gd name="T29" fmla="*/ 486 h 617"/>
                <a:gd name="T30" fmla="*/ 142 w 765"/>
                <a:gd name="T31" fmla="*/ 491 h 617"/>
                <a:gd name="T32" fmla="*/ 121 w 765"/>
                <a:gd name="T33" fmla="*/ 498 h 617"/>
                <a:gd name="T34" fmla="*/ 176 w 765"/>
                <a:gd name="T35" fmla="*/ 244 h 617"/>
                <a:gd name="T36" fmla="*/ 0 w 765"/>
                <a:gd name="T37" fmla="*/ 143 h 617"/>
                <a:gd name="T38" fmla="*/ 9 w 765"/>
                <a:gd name="T39" fmla="*/ 140 h 617"/>
                <a:gd name="T40" fmla="*/ 27 w 765"/>
                <a:gd name="T41" fmla="*/ 134 h 617"/>
                <a:gd name="T42" fmla="*/ 41 w 765"/>
                <a:gd name="T43" fmla="*/ 130 h 617"/>
                <a:gd name="T44" fmla="*/ 57 w 765"/>
                <a:gd name="T45" fmla="*/ 125 h 617"/>
                <a:gd name="T46" fmla="*/ 76 w 765"/>
                <a:gd name="T47" fmla="*/ 121 h 617"/>
                <a:gd name="T48" fmla="*/ 92 w 765"/>
                <a:gd name="T49" fmla="*/ 117 h 617"/>
                <a:gd name="T50" fmla="*/ 113 w 765"/>
                <a:gd name="T51" fmla="*/ 112 h 617"/>
                <a:gd name="T52" fmla="*/ 131 w 765"/>
                <a:gd name="T53" fmla="*/ 109 h 617"/>
                <a:gd name="T54" fmla="*/ 152 w 765"/>
                <a:gd name="T55" fmla="*/ 106 h 617"/>
                <a:gd name="T56" fmla="*/ 174 w 765"/>
                <a:gd name="T57" fmla="*/ 103 h 617"/>
                <a:gd name="T58" fmla="*/ 195 w 765"/>
                <a:gd name="T59" fmla="*/ 101 h 617"/>
                <a:gd name="T60" fmla="*/ 219 w 765"/>
                <a:gd name="T61" fmla="*/ 100 h 617"/>
                <a:gd name="T62" fmla="*/ 242 w 765"/>
                <a:gd name="T63" fmla="*/ 98 h 617"/>
                <a:gd name="T64" fmla="*/ 265 w 765"/>
                <a:gd name="T65" fmla="*/ 98 h 617"/>
                <a:gd name="T66" fmla="*/ 289 w 765"/>
                <a:gd name="T67" fmla="*/ 98 h 617"/>
                <a:gd name="T68" fmla="*/ 319 w 765"/>
                <a:gd name="T69" fmla="*/ 98 h 617"/>
                <a:gd name="T70" fmla="*/ 346 w 765"/>
                <a:gd name="T71" fmla="*/ 99 h 617"/>
                <a:gd name="T72" fmla="*/ 364 w 765"/>
                <a:gd name="T73" fmla="*/ 100 h 617"/>
                <a:gd name="T74" fmla="*/ 386 w 765"/>
                <a:gd name="T75" fmla="*/ 102 h 617"/>
                <a:gd name="T76" fmla="*/ 407 w 765"/>
                <a:gd name="T77" fmla="*/ 104 h 617"/>
                <a:gd name="T78" fmla="*/ 432 w 765"/>
                <a:gd name="T79" fmla="*/ 107 h 617"/>
                <a:gd name="T80" fmla="*/ 453 w 765"/>
                <a:gd name="T81" fmla="*/ 111 h 617"/>
                <a:gd name="T82" fmla="*/ 473 w 765"/>
                <a:gd name="T83" fmla="*/ 115 h 617"/>
                <a:gd name="T84" fmla="*/ 499 w 765"/>
                <a:gd name="T85" fmla="*/ 120 h 617"/>
                <a:gd name="T86" fmla="*/ 519 w 765"/>
                <a:gd name="T87" fmla="*/ 125 h 617"/>
                <a:gd name="T88" fmla="*/ 543 w 765"/>
                <a:gd name="T89" fmla="*/ 131 h 617"/>
                <a:gd name="T90" fmla="*/ 563 w 765"/>
                <a:gd name="T91" fmla="*/ 136 h 617"/>
                <a:gd name="T92" fmla="*/ 585 w 765"/>
                <a:gd name="T93" fmla="*/ 143 h 617"/>
                <a:gd name="T94" fmla="*/ 607 w 765"/>
                <a:gd name="T95" fmla="*/ 150 h 617"/>
                <a:gd name="T96" fmla="*/ 672 w 765"/>
                <a:gd name="T97" fmla="*/ 0 h 617"/>
                <a:gd name="T98" fmla="*/ 765 w 765"/>
                <a:gd name="T99" fmla="*/ 418 h 617"/>
                <a:gd name="T100" fmla="*/ 408 w 765"/>
                <a:gd name="T101" fmla="*/ 617 h 6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5"/>
                <a:gd name="T154" fmla="*/ 0 h 617"/>
                <a:gd name="T155" fmla="*/ 765 w 765"/>
                <a:gd name="T156" fmla="*/ 617 h 6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5" h="617">
                  <a:moveTo>
                    <a:pt x="408" y="617"/>
                  </a:moveTo>
                  <a:lnTo>
                    <a:pt x="458" y="497"/>
                  </a:lnTo>
                  <a:lnTo>
                    <a:pt x="442" y="492"/>
                  </a:lnTo>
                  <a:lnTo>
                    <a:pt x="424" y="488"/>
                  </a:lnTo>
                  <a:lnTo>
                    <a:pt x="401" y="483"/>
                  </a:lnTo>
                  <a:lnTo>
                    <a:pt x="382" y="480"/>
                  </a:lnTo>
                  <a:lnTo>
                    <a:pt x="361" y="477"/>
                  </a:lnTo>
                  <a:lnTo>
                    <a:pt x="338" y="475"/>
                  </a:lnTo>
                  <a:lnTo>
                    <a:pt x="314" y="473"/>
                  </a:lnTo>
                  <a:lnTo>
                    <a:pt x="271" y="473"/>
                  </a:lnTo>
                  <a:lnTo>
                    <a:pt x="249" y="474"/>
                  </a:lnTo>
                  <a:lnTo>
                    <a:pt x="228" y="476"/>
                  </a:lnTo>
                  <a:lnTo>
                    <a:pt x="207" y="478"/>
                  </a:lnTo>
                  <a:lnTo>
                    <a:pt x="186" y="482"/>
                  </a:lnTo>
                  <a:lnTo>
                    <a:pt x="166" y="486"/>
                  </a:lnTo>
                  <a:lnTo>
                    <a:pt x="142" y="491"/>
                  </a:lnTo>
                  <a:lnTo>
                    <a:pt x="121" y="498"/>
                  </a:lnTo>
                  <a:lnTo>
                    <a:pt x="176" y="244"/>
                  </a:lnTo>
                  <a:lnTo>
                    <a:pt x="0" y="143"/>
                  </a:lnTo>
                  <a:lnTo>
                    <a:pt x="9" y="140"/>
                  </a:lnTo>
                  <a:lnTo>
                    <a:pt x="27" y="134"/>
                  </a:lnTo>
                  <a:lnTo>
                    <a:pt x="41" y="130"/>
                  </a:lnTo>
                  <a:lnTo>
                    <a:pt x="57" y="125"/>
                  </a:lnTo>
                  <a:lnTo>
                    <a:pt x="76" y="121"/>
                  </a:lnTo>
                  <a:lnTo>
                    <a:pt x="92" y="117"/>
                  </a:lnTo>
                  <a:lnTo>
                    <a:pt x="113" y="112"/>
                  </a:lnTo>
                  <a:lnTo>
                    <a:pt x="131" y="109"/>
                  </a:lnTo>
                  <a:lnTo>
                    <a:pt x="152" y="106"/>
                  </a:lnTo>
                  <a:lnTo>
                    <a:pt x="174" y="103"/>
                  </a:lnTo>
                  <a:lnTo>
                    <a:pt x="195" y="101"/>
                  </a:lnTo>
                  <a:lnTo>
                    <a:pt x="219" y="100"/>
                  </a:lnTo>
                  <a:lnTo>
                    <a:pt x="242" y="98"/>
                  </a:lnTo>
                  <a:lnTo>
                    <a:pt x="265" y="98"/>
                  </a:lnTo>
                  <a:lnTo>
                    <a:pt x="289" y="98"/>
                  </a:lnTo>
                  <a:lnTo>
                    <a:pt x="319" y="98"/>
                  </a:lnTo>
                  <a:lnTo>
                    <a:pt x="346" y="99"/>
                  </a:lnTo>
                  <a:lnTo>
                    <a:pt x="364" y="100"/>
                  </a:lnTo>
                  <a:lnTo>
                    <a:pt x="386" y="102"/>
                  </a:lnTo>
                  <a:lnTo>
                    <a:pt x="407" y="104"/>
                  </a:lnTo>
                  <a:lnTo>
                    <a:pt x="432" y="107"/>
                  </a:lnTo>
                  <a:lnTo>
                    <a:pt x="453" y="111"/>
                  </a:lnTo>
                  <a:lnTo>
                    <a:pt x="473" y="115"/>
                  </a:lnTo>
                  <a:lnTo>
                    <a:pt x="499" y="120"/>
                  </a:lnTo>
                  <a:lnTo>
                    <a:pt x="519" y="125"/>
                  </a:lnTo>
                  <a:lnTo>
                    <a:pt x="543" y="131"/>
                  </a:lnTo>
                  <a:lnTo>
                    <a:pt x="563" y="136"/>
                  </a:lnTo>
                  <a:lnTo>
                    <a:pt x="585" y="143"/>
                  </a:lnTo>
                  <a:lnTo>
                    <a:pt x="607" y="150"/>
                  </a:lnTo>
                  <a:lnTo>
                    <a:pt x="672" y="0"/>
                  </a:lnTo>
                  <a:lnTo>
                    <a:pt x="765" y="418"/>
                  </a:lnTo>
                  <a:lnTo>
                    <a:pt x="408" y="617"/>
                  </a:lnTo>
                  <a:close/>
                </a:path>
              </a:pathLst>
            </a:custGeom>
            <a:solidFill>
              <a:schemeClr val="hlink"/>
            </a:solidFill>
            <a:ln w="12700">
              <a:solidFill>
                <a:srgbClr val="000000"/>
              </a:solidFill>
              <a:prstDash val="solid"/>
              <a:round/>
              <a:headEnd/>
              <a:tailEnd/>
            </a:ln>
          </p:spPr>
          <p:txBody>
            <a:bodyPr/>
            <a:lstStyle/>
            <a:p>
              <a:endParaRPr lang="fr-FR" b="1"/>
            </a:p>
          </p:txBody>
        </p:sp>
      </p:grpSp>
      <p:sp>
        <p:nvSpPr>
          <p:cNvPr id="31" name="Text Box 29"/>
          <p:cNvSpPr txBox="1">
            <a:spLocks noChangeArrowheads="1"/>
          </p:cNvSpPr>
          <p:nvPr/>
        </p:nvSpPr>
        <p:spPr bwMode="auto">
          <a:xfrm>
            <a:off x="3929063" y="3267075"/>
            <a:ext cx="1031949" cy="307777"/>
          </a:xfrm>
          <a:prstGeom prst="rect">
            <a:avLst/>
          </a:prstGeom>
          <a:noFill/>
          <a:ln w="9525">
            <a:noFill/>
            <a:miter lim="800000"/>
            <a:headEnd/>
            <a:tailEnd/>
          </a:ln>
        </p:spPr>
        <p:txBody>
          <a:bodyPr wrap="none">
            <a:spAutoFit/>
          </a:bodyPr>
          <a:lstStyle/>
          <a:p>
            <a:r>
              <a:rPr lang="de-DE" sz="1400" b="1" dirty="0" err="1">
                <a:latin typeface="Calibri" pitchFamily="34" charset="0"/>
              </a:rPr>
              <a:t>Conception</a:t>
            </a:r>
            <a:endParaRPr lang="de-DE" sz="1400" b="1" dirty="0">
              <a:latin typeface="Calibri" pitchFamily="34" charset="0"/>
            </a:endParaRPr>
          </a:p>
        </p:txBody>
      </p:sp>
      <p:sp>
        <p:nvSpPr>
          <p:cNvPr id="32" name="Text Box 30"/>
          <p:cNvSpPr txBox="1">
            <a:spLocks noChangeArrowheads="1"/>
          </p:cNvSpPr>
          <p:nvPr/>
        </p:nvSpPr>
        <p:spPr bwMode="auto">
          <a:xfrm>
            <a:off x="2862263" y="4714875"/>
            <a:ext cx="725455" cy="307777"/>
          </a:xfrm>
          <a:prstGeom prst="rect">
            <a:avLst/>
          </a:prstGeom>
          <a:noFill/>
          <a:ln w="9525">
            <a:noFill/>
            <a:miter lim="800000"/>
            <a:headEnd/>
            <a:tailEnd/>
          </a:ln>
        </p:spPr>
        <p:txBody>
          <a:bodyPr wrap="none">
            <a:spAutoFit/>
          </a:bodyPr>
          <a:lstStyle/>
          <a:p>
            <a:r>
              <a:rPr lang="de-DE" sz="1400" b="1">
                <a:latin typeface="Calibri" pitchFamily="34" charset="0"/>
              </a:rPr>
              <a:t>Remise</a:t>
            </a:r>
          </a:p>
        </p:txBody>
      </p:sp>
      <p:sp>
        <p:nvSpPr>
          <p:cNvPr id="33" name="Line 31"/>
          <p:cNvSpPr>
            <a:spLocks noChangeShapeType="1"/>
          </p:cNvSpPr>
          <p:nvPr/>
        </p:nvSpPr>
        <p:spPr bwMode="auto">
          <a:xfrm rot="4296728" flipH="1">
            <a:off x="2972594" y="3047206"/>
            <a:ext cx="1074738" cy="9525"/>
          </a:xfrm>
          <a:prstGeom prst="line">
            <a:avLst/>
          </a:prstGeom>
          <a:noFill/>
          <a:ln w="9525">
            <a:solidFill>
              <a:schemeClr val="tx1"/>
            </a:solidFill>
            <a:round/>
            <a:headEnd/>
            <a:tailEnd/>
          </a:ln>
        </p:spPr>
        <p:txBody>
          <a:bodyPr wrap="none" anchor="ctr"/>
          <a:lstStyle/>
          <a:p>
            <a:endParaRPr lang="fr-FR"/>
          </a:p>
        </p:txBody>
      </p:sp>
      <p:sp>
        <p:nvSpPr>
          <p:cNvPr id="34" name="Text Box 33"/>
          <p:cNvSpPr txBox="1">
            <a:spLocks noChangeArrowheads="1"/>
          </p:cNvSpPr>
          <p:nvPr/>
        </p:nvSpPr>
        <p:spPr bwMode="auto">
          <a:xfrm>
            <a:off x="1871663" y="3952875"/>
            <a:ext cx="1242007" cy="738664"/>
          </a:xfrm>
          <a:prstGeom prst="rect">
            <a:avLst/>
          </a:prstGeom>
          <a:noFill/>
          <a:ln w="9525">
            <a:noFill/>
            <a:miter lim="800000"/>
            <a:headEnd/>
            <a:tailEnd/>
          </a:ln>
        </p:spPr>
        <p:txBody>
          <a:bodyPr wrap="none">
            <a:spAutoFit/>
          </a:bodyPr>
          <a:lstStyle/>
          <a:p>
            <a:r>
              <a:rPr lang="de-DE" sz="1400" b="1">
                <a:latin typeface="Calibri" pitchFamily="34" charset="0"/>
              </a:rPr>
              <a:t>Utilisation/</a:t>
            </a:r>
          </a:p>
          <a:p>
            <a:r>
              <a:rPr lang="de-DE" sz="1400" b="1">
                <a:latin typeface="Calibri" pitchFamily="34" charset="0"/>
              </a:rPr>
              <a:t>Maintenance/</a:t>
            </a:r>
          </a:p>
          <a:p>
            <a:r>
              <a:rPr lang="de-DE" sz="1400" b="1">
                <a:latin typeface="Calibri" pitchFamily="34" charset="0"/>
              </a:rPr>
              <a:t>Retraitement</a:t>
            </a:r>
          </a:p>
        </p:txBody>
      </p:sp>
      <p:sp>
        <p:nvSpPr>
          <p:cNvPr id="35" name="Text Box 34"/>
          <p:cNvSpPr txBox="1">
            <a:spLocks noChangeArrowheads="1"/>
          </p:cNvSpPr>
          <p:nvPr/>
        </p:nvSpPr>
        <p:spPr bwMode="auto">
          <a:xfrm>
            <a:off x="3857620" y="4000504"/>
            <a:ext cx="1066800" cy="523220"/>
          </a:xfrm>
          <a:prstGeom prst="rect">
            <a:avLst/>
          </a:prstGeom>
          <a:noFill/>
          <a:ln w="9525">
            <a:noFill/>
            <a:miter lim="800000"/>
            <a:headEnd/>
            <a:tailEnd/>
          </a:ln>
        </p:spPr>
        <p:txBody>
          <a:bodyPr>
            <a:spAutoFit/>
          </a:bodyPr>
          <a:lstStyle/>
          <a:p>
            <a:r>
              <a:rPr lang="de-CH" sz="1400" b="1" dirty="0" smtClean="0">
                <a:latin typeface="Calibri" pitchFamily="34" charset="0"/>
              </a:rPr>
              <a:t>Cercle </a:t>
            </a:r>
            <a:r>
              <a:rPr lang="de-CH" sz="1400" b="1" dirty="0" err="1">
                <a:latin typeface="Calibri" pitchFamily="34" charset="0"/>
              </a:rPr>
              <a:t>qualité</a:t>
            </a:r>
            <a:endParaRPr lang="de-CH" sz="1400" b="1" dirty="0">
              <a:latin typeface="Calibri" pitchFamily="34" charset="0"/>
            </a:endParaRPr>
          </a:p>
        </p:txBody>
      </p:sp>
      <p:sp>
        <p:nvSpPr>
          <p:cNvPr id="36" name="Arc 36"/>
          <p:cNvSpPr>
            <a:spLocks/>
          </p:cNvSpPr>
          <p:nvPr/>
        </p:nvSpPr>
        <p:spPr bwMode="auto">
          <a:xfrm>
            <a:off x="3432175" y="2789238"/>
            <a:ext cx="3675063" cy="2984500"/>
          </a:xfrm>
          <a:custGeom>
            <a:avLst/>
            <a:gdLst>
              <a:gd name="T0" fmla="*/ 0 w 27354"/>
              <a:gd name="T1" fmla="*/ 4776 h 43120"/>
              <a:gd name="T2" fmla="*/ 938583 w 27354"/>
              <a:gd name="T3" fmla="*/ 392858 h 43120"/>
              <a:gd name="T4" fmla="*/ 704004 w 27354"/>
              <a:gd name="T5" fmla="*/ 196429 h 43120"/>
              <a:gd name="T6" fmla="*/ 0 60000 65536"/>
              <a:gd name="T7" fmla="*/ 0 60000 65536"/>
              <a:gd name="T8" fmla="*/ 0 60000 65536"/>
              <a:gd name="T9" fmla="*/ 0 w 27354"/>
              <a:gd name="T10" fmla="*/ 0 h 43120"/>
              <a:gd name="T11" fmla="*/ 27354 w 27354"/>
              <a:gd name="T12" fmla="*/ 43120 h 43120"/>
            </a:gdLst>
            <a:ahLst/>
            <a:cxnLst>
              <a:cxn ang="T6">
                <a:pos x="T0" y="T1"/>
              </a:cxn>
              <a:cxn ang="T7">
                <a:pos x="T2" y="T3"/>
              </a:cxn>
              <a:cxn ang="T8">
                <a:pos x="T4" y="T5"/>
              </a:cxn>
            </a:cxnLst>
            <a:rect l="T9" t="T10" r="T11" b="T12"/>
            <a:pathLst>
              <a:path w="27354" h="43120" fill="none" extrusionOk="0">
                <a:moveTo>
                  <a:pt x="0" y="780"/>
                </a:moveTo>
                <a:cubicBezTo>
                  <a:pt x="1874" y="262"/>
                  <a:pt x="3809" y="-1"/>
                  <a:pt x="5754" y="0"/>
                </a:cubicBezTo>
                <a:cubicBezTo>
                  <a:pt x="17683" y="0"/>
                  <a:pt x="27354" y="9670"/>
                  <a:pt x="27354" y="21600"/>
                </a:cubicBezTo>
                <a:cubicBezTo>
                  <a:pt x="27354" y="32809"/>
                  <a:pt x="18779" y="42156"/>
                  <a:pt x="7611" y="43120"/>
                </a:cubicBezTo>
              </a:path>
              <a:path w="27354" h="43120" stroke="0" extrusionOk="0">
                <a:moveTo>
                  <a:pt x="0" y="780"/>
                </a:moveTo>
                <a:cubicBezTo>
                  <a:pt x="1874" y="262"/>
                  <a:pt x="3809" y="-1"/>
                  <a:pt x="5754" y="0"/>
                </a:cubicBezTo>
                <a:cubicBezTo>
                  <a:pt x="17683" y="0"/>
                  <a:pt x="27354" y="9670"/>
                  <a:pt x="27354" y="21600"/>
                </a:cubicBezTo>
                <a:cubicBezTo>
                  <a:pt x="27354" y="32809"/>
                  <a:pt x="18779" y="42156"/>
                  <a:pt x="7611" y="43120"/>
                </a:cubicBezTo>
                <a:lnTo>
                  <a:pt x="5754" y="21600"/>
                </a:lnTo>
                <a:close/>
              </a:path>
            </a:pathLst>
          </a:custGeom>
          <a:noFill/>
          <a:ln w="57150">
            <a:solidFill>
              <a:schemeClr val="accent1"/>
            </a:solidFill>
            <a:prstDash val="dash"/>
            <a:round/>
            <a:headEnd type="triangle" w="med" len="med"/>
            <a:tailEnd type="triangle" w="med" len="med"/>
          </a:ln>
        </p:spPr>
        <p:txBody>
          <a:bodyPr wrap="none" anchor="ctr"/>
          <a:lstStyle/>
          <a:p>
            <a:endParaRPr lang="fr-FR" b="1"/>
          </a:p>
        </p:txBody>
      </p:sp>
      <p:grpSp>
        <p:nvGrpSpPr>
          <p:cNvPr id="37" name="Group 43"/>
          <p:cNvGrpSpPr>
            <a:grpSpLocks/>
          </p:cNvGrpSpPr>
          <p:nvPr/>
        </p:nvGrpSpPr>
        <p:grpSpPr bwMode="auto">
          <a:xfrm>
            <a:off x="576263" y="2908300"/>
            <a:ext cx="6289675" cy="2740025"/>
            <a:chOff x="608" y="2135"/>
            <a:chExt cx="3850" cy="1726"/>
          </a:xfrm>
        </p:grpSpPr>
        <p:sp>
          <p:nvSpPr>
            <p:cNvPr id="38" name="Arc 44"/>
            <p:cNvSpPr>
              <a:spLocks/>
            </p:cNvSpPr>
            <p:nvPr/>
          </p:nvSpPr>
          <p:spPr bwMode="auto">
            <a:xfrm>
              <a:off x="862" y="2152"/>
              <a:ext cx="3558" cy="1668"/>
            </a:xfrm>
            <a:custGeom>
              <a:avLst/>
              <a:gdLst>
                <a:gd name="T0" fmla="*/ 1 w 43200"/>
                <a:gd name="T1" fmla="*/ 0 h 43200"/>
                <a:gd name="T2" fmla="*/ 0 w 43200"/>
                <a:gd name="T3" fmla="*/ 0 h 43200"/>
                <a:gd name="T4" fmla="*/ 1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8502" y="223"/>
                  </a:moveTo>
                  <a:cubicBezTo>
                    <a:pt x="19528" y="74"/>
                    <a:pt x="20563" y="-1"/>
                    <a:pt x="21600" y="0"/>
                  </a:cubicBezTo>
                  <a:cubicBezTo>
                    <a:pt x="33529" y="0"/>
                    <a:pt x="43200" y="9670"/>
                    <a:pt x="43200" y="21600"/>
                  </a:cubicBezTo>
                  <a:cubicBezTo>
                    <a:pt x="43200" y="33529"/>
                    <a:pt x="33529" y="43200"/>
                    <a:pt x="21600" y="43200"/>
                  </a:cubicBezTo>
                  <a:cubicBezTo>
                    <a:pt x="9670" y="43200"/>
                    <a:pt x="0" y="33529"/>
                    <a:pt x="0" y="21600"/>
                  </a:cubicBezTo>
                  <a:cubicBezTo>
                    <a:pt x="-1" y="20075"/>
                    <a:pt x="161" y="18555"/>
                    <a:pt x="481" y="17064"/>
                  </a:cubicBezTo>
                </a:path>
                <a:path w="43200" h="43200" stroke="0" extrusionOk="0">
                  <a:moveTo>
                    <a:pt x="18502" y="223"/>
                  </a:moveTo>
                  <a:cubicBezTo>
                    <a:pt x="19528" y="74"/>
                    <a:pt x="20563" y="-1"/>
                    <a:pt x="21600" y="0"/>
                  </a:cubicBezTo>
                  <a:cubicBezTo>
                    <a:pt x="33529" y="0"/>
                    <a:pt x="43200" y="9670"/>
                    <a:pt x="43200" y="21600"/>
                  </a:cubicBezTo>
                  <a:cubicBezTo>
                    <a:pt x="43200" y="33529"/>
                    <a:pt x="33529" y="43200"/>
                    <a:pt x="21600" y="43200"/>
                  </a:cubicBezTo>
                  <a:cubicBezTo>
                    <a:pt x="9670" y="43200"/>
                    <a:pt x="0" y="33529"/>
                    <a:pt x="0" y="21600"/>
                  </a:cubicBezTo>
                  <a:cubicBezTo>
                    <a:pt x="-1" y="20075"/>
                    <a:pt x="161" y="18555"/>
                    <a:pt x="481" y="17064"/>
                  </a:cubicBezTo>
                  <a:lnTo>
                    <a:pt x="21600" y="21600"/>
                  </a:lnTo>
                  <a:close/>
                </a:path>
              </a:pathLst>
            </a:custGeom>
            <a:noFill/>
            <a:ln w="57150">
              <a:solidFill>
                <a:srgbClr val="FF9933"/>
              </a:solidFill>
              <a:round/>
              <a:headEnd type="triangle" w="med" len="med"/>
              <a:tailEnd type="triangle" w="med" len="med"/>
            </a:ln>
          </p:spPr>
          <p:txBody>
            <a:bodyPr wrap="none" anchor="ctr"/>
            <a:lstStyle/>
            <a:p>
              <a:endParaRPr lang="fr-FR" b="1"/>
            </a:p>
          </p:txBody>
        </p:sp>
        <p:sp>
          <p:nvSpPr>
            <p:cNvPr id="39" name="Line 45"/>
            <p:cNvSpPr>
              <a:spLocks noChangeShapeType="1"/>
            </p:cNvSpPr>
            <p:nvPr/>
          </p:nvSpPr>
          <p:spPr bwMode="auto">
            <a:xfrm>
              <a:off x="608" y="2831"/>
              <a:ext cx="986" cy="0"/>
            </a:xfrm>
            <a:prstGeom prst="line">
              <a:avLst/>
            </a:prstGeom>
            <a:noFill/>
            <a:ln w="9525">
              <a:solidFill>
                <a:schemeClr val="tx1"/>
              </a:solidFill>
              <a:round/>
              <a:headEnd/>
              <a:tailEnd/>
            </a:ln>
          </p:spPr>
          <p:txBody>
            <a:bodyPr wrap="none" anchor="ctr"/>
            <a:lstStyle/>
            <a:p>
              <a:endParaRPr lang="fr-FR" b="1"/>
            </a:p>
          </p:txBody>
        </p:sp>
        <p:sp>
          <p:nvSpPr>
            <p:cNvPr id="40" name="Arc 46"/>
            <p:cNvSpPr>
              <a:spLocks/>
            </p:cNvSpPr>
            <p:nvPr/>
          </p:nvSpPr>
          <p:spPr bwMode="auto">
            <a:xfrm>
              <a:off x="860" y="2137"/>
              <a:ext cx="3598" cy="1709"/>
            </a:xfrm>
            <a:custGeom>
              <a:avLst/>
              <a:gdLst>
                <a:gd name="T0" fmla="*/ 1 w 43177"/>
                <a:gd name="T1" fmla="*/ 0 h 43200"/>
                <a:gd name="T2" fmla="*/ 0 w 43177"/>
                <a:gd name="T3" fmla="*/ 0 h 43200"/>
                <a:gd name="T4" fmla="*/ 1 w 43177"/>
                <a:gd name="T5" fmla="*/ 0 h 43200"/>
                <a:gd name="T6" fmla="*/ 0 60000 65536"/>
                <a:gd name="T7" fmla="*/ 0 60000 65536"/>
                <a:gd name="T8" fmla="*/ 0 60000 65536"/>
                <a:gd name="T9" fmla="*/ 0 w 43177"/>
                <a:gd name="T10" fmla="*/ 0 h 43200"/>
                <a:gd name="T11" fmla="*/ 43177 w 43177"/>
                <a:gd name="T12" fmla="*/ 43200 h 43200"/>
              </a:gdLst>
              <a:ahLst/>
              <a:cxnLst>
                <a:cxn ang="T6">
                  <a:pos x="T0" y="T1"/>
                </a:cxn>
                <a:cxn ang="T7">
                  <a:pos x="T2" y="T3"/>
                </a:cxn>
                <a:cxn ang="T8">
                  <a:pos x="T4" y="T5"/>
                </a:cxn>
              </a:cxnLst>
              <a:rect l="T9" t="T10" r="T11" b="T12"/>
              <a:pathLst>
                <a:path w="43177" h="43200" fill="none" extrusionOk="0">
                  <a:moveTo>
                    <a:pt x="18116" y="278"/>
                  </a:moveTo>
                  <a:cubicBezTo>
                    <a:pt x="19260" y="93"/>
                    <a:pt x="20418" y="-1"/>
                    <a:pt x="21577" y="0"/>
                  </a:cubicBezTo>
                  <a:cubicBezTo>
                    <a:pt x="33506" y="0"/>
                    <a:pt x="43177" y="9670"/>
                    <a:pt x="43177" y="21600"/>
                  </a:cubicBezTo>
                  <a:cubicBezTo>
                    <a:pt x="43177" y="33529"/>
                    <a:pt x="33506" y="43200"/>
                    <a:pt x="21577" y="43200"/>
                  </a:cubicBezTo>
                  <a:cubicBezTo>
                    <a:pt x="10036" y="43200"/>
                    <a:pt x="535" y="34128"/>
                    <a:pt x="0" y="22600"/>
                  </a:cubicBezTo>
                </a:path>
                <a:path w="43177" h="43200" stroke="0" extrusionOk="0">
                  <a:moveTo>
                    <a:pt x="18116" y="278"/>
                  </a:moveTo>
                  <a:cubicBezTo>
                    <a:pt x="19260" y="93"/>
                    <a:pt x="20418" y="-1"/>
                    <a:pt x="21577" y="0"/>
                  </a:cubicBezTo>
                  <a:cubicBezTo>
                    <a:pt x="33506" y="0"/>
                    <a:pt x="43177" y="9670"/>
                    <a:pt x="43177" y="21600"/>
                  </a:cubicBezTo>
                  <a:cubicBezTo>
                    <a:pt x="43177" y="33529"/>
                    <a:pt x="33506" y="43200"/>
                    <a:pt x="21577" y="43200"/>
                  </a:cubicBezTo>
                  <a:cubicBezTo>
                    <a:pt x="10036" y="43200"/>
                    <a:pt x="535" y="34128"/>
                    <a:pt x="0" y="22600"/>
                  </a:cubicBezTo>
                  <a:lnTo>
                    <a:pt x="21577" y="21600"/>
                  </a:lnTo>
                  <a:close/>
                </a:path>
              </a:pathLst>
            </a:custGeom>
            <a:noFill/>
            <a:ln w="57150">
              <a:solidFill>
                <a:srgbClr val="FF9933"/>
              </a:solidFill>
              <a:round/>
              <a:headEnd/>
              <a:tailEnd/>
            </a:ln>
          </p:spPr>
          <p:txBody>
            <a:bodyPr wrap="none" anchor="ctr"/>
            <a:lstStyle/>
            <a:p>
              <a:endParaRPr lang="fr-FR" b="1"/>
            </a:p>
          </p:txBody>
        </p:sp>
        <p:sp>
          <p:nvSpPr>
            <p:cNvPr id="41" name="Arc 47"/>
            <p:cNvSpPr>
              <a:spLocks/>
            </p:cNvSpPr>
            <p:nvPr/>
          </p:nvSpPr>
          <p:spPr bwMode="auto">
            <a:xfrm>
              <a:off x="1090" y="2152"/>
              <a:ext cx="3318" cy="1672"/>
            </a:xfrm>
            <a:custGeom>
              <a:avLst/>
              <a:gdLst>
                <a:gd name="T0" fmla="*/ 1 w 40292"/>
                <a:gd name="T1" fmla="*/ 0 h 43094"/>
                <a:gd name="T2" fmla="*/ 0 w 40292"/>
                <a:gd name="T3" fmla="*/ 0 h 43094"/>
                <a:gd name="T4" fmla="*/ 1 w 40292"/>
                <a:gd name="T5" fmla="*/ 0 h 43094"/>
                <a:gd name="T6" fmla="*/ 0 60000 65536"/>
                <a:gd name="T7" fmla="*/ 0 60000 65536"/>
                <a:gd name="T8" fmla="*/ 0 60000 65536"/>
                <a:gd name="T9" fmla="*/ 0 w 40292"/>
                <a:gd name="T10" fmla="*/ 0 h 43094"/>
                <a:gd name="T11" fmla="*/ 40292 w 40292"/>
                <a:gd name="T12" fmla="*/ 43094 h 43094"/>
              </a:gdLst>
              <a:ahLst/>
              <a:cxnLst>
                <a:cxn ang="T6">
                  <a:pos x="T0" y="T1"/>
                </a:cxn>
                <a:cxn ang="T7">
                  <a:pos x="T2" y="T3"/>
                </a:cxn>
                <a:cxn ang="T8">
                  <a:pos x="T4" y="T5"/>
                </a:cxn>
              </a:cxnLst>
              <a:rect l="T9" t="T10" r="T11" b="T12"/>
              <a:pathLst>
                <a:path w="40292" h="43094" fill="none" extrusionOk="0">
                  <a:moveTo>
                    <a:pt x="20830" y="0"/>
                  </a:moveTo>
                  <a:cubicBezTo>
                    <a:pt x="31877" y="1099"/>
                    <a:pt x="40292" y="10393"/>
                    <a:pt x="40292" y="21494"/>
                  </a:cubicBezTo>
                  <a:cubicBezTo>
                    <a:pt x="40292" y="33423"/>
                    <a:pt x="30621" y="43094"/>
                    <a:pt x="18692" y="43094"/>
                  </a:cubicBezTo>
                  <a:cubicBezTo>
                    <a:pt x="10985" y="43094"/>
                    <a:pt x="3862" y="38987"/>
                    <a:pt x="0" y="32318"/>
                  </a:cubicBezTo>
                </a:path>
                <a:path w="40292" h="43094" stroke="0" extrusionOk="0">
                  <a:moveTo>
                    <a:pt x="20830" y="0"/>
                  </a:moveTo>
                  <a:cubicBezTo>
                    <a:pt x="31877" y="1099"/>
                    <a:pt x="40292" y="10393"/>
                    <a:pt x="40292" y="21494"/>
                  </a:cubicBezTo>
                  <a:cubicBezTo>
                    <a:pt x="40292" y="33423"/>
                    <a:pt x="30621" y="43094"/>
                    <a:pt x="18692" y="43094"/>
                  </a:cubicBezTo>
                  <a:cubicBezTo>
                    <a:pt x="10985" y="43094"/>
                    <a:pt x="3862" y="38987"/>
                    <a:pt x="0" y="32318"/>
                  </a:cubicBezTo>
                  <a:lnTo>
                    <a:pt x="18692" y="21494"/>
                  </a:lnTo>
                  <a:close/>
                </a:path>
              </a:pathLst>
            </a:custGeom>
            <a:noFill/>
            <a:ln w="57150">
              <a:solidFill>
                <a:srgbClr val="FF9933"/>
              </a:solidFill>
              <a:round/>
              <a:headEnd/>
              <a:tailEnd/>
            </a:ln>
          </p:spPr>
          <p:txBody>
            <a:bodyPr wrap="none" anchor="ctr"/>
            <a:lstStyle/>
            <a:p>
              <a:endParaRPr lang="fr-FR" b="1"/>
            </a:p>
          </p:txBody>
        </p:sp>
        <p:sp>
          <p:nvSpPr>
            <p:cNvPr id="42" name="Arc 48"/>
            <p:cNvSpPr>
              <a:spLocks/>
            </p:cNvSpPr>
            <p:nvPr/>
          </p:nvSpPr>
          <p:spPr bwMode="auto">
            <a:xfrm>
              <a:off x="1318" y="2189"/>
              <a:ext cx="3062" cy="1609"/>
            </a:xfrm>
            <a:custGeom>
              <a:avLst/>
              <a:gdLst>
                <a:gd name="T0" fmla="*/ 1 w 37177"/>
                <a:gd name="T1" fmla="*/ 0 h 41900"/>
                <a:gd name="T2" fmla="*/ 0 w 37177"/>
                <a:gd name="T3" fmla="*/ 0 h 41900"/>
                <a:gd name="T4" fmla="*/ 1 w 37177"/>
                <a:gd name="T5" fmla="*/ 0 h 41900"/>
                <a:gd name="T6" fmla="*/ 0 60000 65536"/>
                <a:gd name="T7" fmla="*/ 0 60000 65536"/>
                <a:gd name="T8" fmla="*/ 0 60000 65536"/>
                <a:gd name="T9" fmla="*/ 0 w 37177"/>
                <a:gd name="T10" fmla="*/ 0 h 41900"/>
                <a:gd name="T11" fmla="*/ 37177 w 37177"/>
                <a:gd name="T12" fmla="*/ 41900 h 41900"/>
              </a:gdLst>
              <a:ahLst/>
              <a:cxnLst>
                <a:cxn ang="T6">
                  <a:pos x="T0" y="T1"/>
                </a:cxn>
                <a:cxn ang="T7">
                  <a:pos x="T2" y="T3"/>
                </a:cxn>
                <a:cxn ang="T8">
                  <a:pos x="T4" y="T5"/>
                </a:cxn>
              </a:cxnLst>
              <a:rect l="T9" t="T10" r="T11" b="T12"/>
              <a:pathLst>
                <a:path w="37177" h="41900" fill="none" extrusionOk="0">
                  <a:moveTo>
                    <a:pt x="22957" y="0"/>
                  </a:moveTo>
                  <a:cubicBezTo>
                    <a:pt x="31494" y="3104"/>
                    <a:pt x="37177" y="11216"/>
                    <a:pt x="37177" y="20300"/>
                  </a:cubicBezTo>
                  <a:cubicBezTo>
                    <a:pt x="37177" y="32229"/>
                    <a:pt x="27506" y="41900"/>
                    <a:pt x="15577" y="41900"/>
                  </a:cubicBezTo>
                  <a:cubicBezTo>
                    <a:pt x="9697" y="41900"/>
                    <a:pt x="4072" y="39503"/>
                    <a:pt x="-1" y="35263"/>
                  </a:cubicBezTo>
                </a:path>
                <a:path w="37177" h="41900" stroke="0" extrusionOk="0">
                  <a:moveTo>
                    <a:pt x="22957" y="0"/>
                  </a:moveTo>
                  <a:cubicBezTo>
                    <a:pt x="31494" y="3104"/>
                    <a:pt x="37177" y="11216"/>
                    <a:pt x="37177" y="20300"/>
                  </a:cubicBezTo>
                  <a:cubicBezTo>
                    <a:pt x="37177" y="32229"/>
                    <a:pt x="27506" y="41900"/>
                    <a:pt x="15577" y="41900"/>
                  </a:cubicBezTo>
                  <a:cubicBezTo>
                    <a:pt x="9697" y="41900"/>
                    <a:pt x="4072" y="39503"/>
                    <a:pt x="-1" y="35263"/>
                  </a:cubicBezTo>
                  <a:lnTo>
                    <a:pt x="15577" y="20300"/>
                  </a:lnTo>
                  <a:close/>
                </a:path>
              </a:pathLst>
            </a:custGeom>
            <a:noFill/>
            <a:ln w="57150">
              <a:solidFill>
                <a:srgbClr val="FF9933"/>
              </a:solidFill>
              <a:round/>
              <a:headEnd/>
              <a:tailEnd/>
            </a:ln>
          </p:spPr>
          <p:txBody>
            <a:bodyPr wrap="none" anchor="ctr"/>
            <a:lstStyle/>
            <a:p>
              <a:endParaRPr lang="fr-FR" b="1"/>
            </a:p>
          </p:txBody>
        </p:sp>
        <p:sp>
          <p:nvSpPr>
            <p:cNvPr id="43" name="Arc 49"/>
            <p:cNvSpPr>
              <a:spLocks/>
            </p:cNvSpPr>
            <p:nvPr/>
          </p:nvSpPr>
          <p:spPr bwMode="auto">
            <a:xfrm>
              <a:off x="848" y="2289"/>
              <a:ext cx="3515" cy="1501"/>
            </a:xfrm>
            <a:custGeom>
              <a:avLst/>
              <a:gdLst>
                <a:gd name="T0" fmla="*/ 2 w 43173"/>
                <a:gd name="T1" fmla="*/ 0 h 38689"/>
                <a:gd name="T2" fmla="*/ 0 w 43173"/>
                <a:gd name="T3" fmla="*/ 0 h 38689"/>
                <a:gd name="T4" fmla="*/ 1 w 43173"/>
                <a:gd name="T5" fmla="*/ 0 h 38689"/>
                <a:gd name="T6" fmla="*/ 0 60000 65536"/>
                <a:gd name="T7" fmla="*/ 0 60000 65536"/>
                <a:gd name="T8" fmla="*/ 0 60000 65536"/>
                <a:gd name="T9" fmla="*/ 0 w 43173"/>
                <a:gd name="T10" fmla="*/ 0 h 38689"/>
                <a:gd name="T11" fmla="*/ 43173 w 43173"/>
                <a:gd name="T12" fmla="*/ 38689 h 38689"/>
              </a:gdLst>
              <a:ahLst/>
              <a:cxnLst>
                <a:cxn ang="T6">
                  <a:pos x="T0" y="T1"/>
                </a:cxn>
                <a:cxn ang="T7">
                  <a:pos x="T2" y="T3"/>
                </a:cxn>
                <a:cxn ang="T8">
                  <a:pos x="T4" y="T5"/>
                </a:cxn>
              </a:cxnLst>
              <a:rect l="T9" t="T10" r="T11" b="T12"/>
              <a:pathLst>
                <a:path w="43173" h="38689" fill="none" extrusionOk="0">
                  <a:moveTo>
                    <a:pt x="34783" y="0"/>
                  </a:moveTo>
                  <a:cubicBezTo>
                    <a:pt x="40075" y="4090"/>
                    <a:pt x="43173" y="10401"/>
                    <a:pt x="43173" y="17089"/>
                  </a:cubicBezTo>
                  <a:cubicBezTo>
                    <a:pt x="43173" y="29018"/>
                    <a:pt x="33502" y="38689"/>
                    <a:pt x="21573" y="38689"/>
                  </a:cubicBezTo>
                  <a:cubicBezTo>
                    <a:pt x="10060" y="38689"/>
                    <a:pt x="571" y="29660"/>
                    <a:pt x="-1" y="18162"/>
                  </a:cubicBezTo>
                </a:path>
                <a:path w="43173" h="38689" stroke="0" extrusionOk="0">
                  <a:moveTo>
                    <a:pt x="34783" y="0"/>
                  </a:moveTo>
                  <a:cubicBezTo>
                    <a:pt x="40075" y="4090"/>
                    <a:pt x="43173" y="10401"/>
                    <a:pt x="43173" y="17089"/>
                  </a:cubicBezTo>
                  <a:cubicBezTo>
                    <a:pt x="43173" y="29018"/>
                    <a:pt x="33502" y="38689"/>
                    <a:pt x="21573" y="38689"/>
                  </a:cubicBezTo>
                  <a:cubicBezTo>
                    <a:pt x="10060" y="38689"/>
                    <a:pt x="571" y="29660"/>
                    <a:pt x="-1" y="18162"/>
                  </a:cubicBezTo>
                  <a:lnTo>
                    <a:pt x="21573" y="17089"/>
                  </a:lnTo>
                  <a:close/>
                </a:path>
              </a:pathLst>
            </a:custGeom>
            <a:noFill/>
            <a:ln w="57150">
              <a:solidFill>
                <a:srgbClr val="FF9933"/>
              </a:solidFill>
              <a:round/>
              <a:headEnd/>
              <a:tailEnd/>
            </a:ln>
          </p:spPr>
          <p:txBody>
            <a:bodyPr wrap="none" anchor="ctr"/>
            <a:lstStyle/>
            <a:p>
              <a:endParaRPr lang="fr-FR" b="1"/>
            </a:p>
          </p:txBody>
        </p:sp>
        <p:sp>
          <p:nvSpPr>
            <p:cNvPr id="44" name="Arc 50"/>
            <p:cNvSpPr>
              <a:spLocks/>
            </p:cNvSpPr>
            <p:nvPr/>
          </p:nvSpPr>
          <p:spPr bwMode="auto">
            <a:xfrm>
              <a:off x="892" y="2210"/>
              <a:ext cx="3500" cy="1585"/>
            </a:xfrm>
            <a:custGeom>
              <a:avLst/>
              <a:gdLst>
                <a:gd name="T0" fmla="*/ 1 w 43191"/>
                <a:gd name="T1" fmla="*/ 0 h 41900"/>
                <a:gd name="T2" fmla="*/ 0 w 43191"/>
                <a:gd name="T3" fmla="*/ 0 h 41900"/>
                <a:gd name="T4" fmla="*/ 1 w 43191"/>
                <a:gd name="T5" fmla="*/ 0 h 41900"/>
                <a:gd name="T6" fmla="*/ 0 60000 65536"/>
                <a:gd name="T7" fmla="*/ 0 60000 65536"/>
                <a:gd name="T8" fmla="*/ 0 60000 65536"/>
                <a:gd name="T9" fmla="*/ 0 w 43191"/>
                <a:gd name="T10" fmla="*/ 0 h 41900"/>
                <a:gd name="T11" fmla="*/ 43191 w 43191"/>
                <a:gd name="T12" fmla="*/ 41900 h 41900"/>
              </a:gdLst>
              <a:ahLst/>
              <a:cxnLst>
                <a:cxn ang="T6">
                  <a:pos x="T0" y="T1"/>
                </a:cxn>
                <a:cxn ang="T7">
                  <a:pos x="T2" y="T3"/>
                </a:cxn>
                <a:cxn ang="T8">
                  <a:pos x="T4" y="T5"/>
                </a:cxn>
              </a:cxnLst>
              <a:rect l="T9" t="T10" r="T11" b="T12"/>
              <a:pathLst>
                <a:path w="43191" h="41900" fill="none" extrusionOk="0">
                  <a:moveTo>
                    <a:pt x="28971" y="0"/>
                  </a:moveTo>
                  <a:cubicBezTo>
                    <a:pt x="37508" y="3104"/>
                    <a:pt x="43191" y="11216"/>
                    <a:pt x="43191" y="20300"/>
                  </a:cubicBezTo>
                  <a:cubicBezTo>
                    <a:pt x="43191" y="32229"/>
                    <a:pt x="33520" y="41900"/>
                    <a:pt x="21591" y="41900"/>
                  </a:cubicBezTo>
                  <a:cubicBezTo>
                    <a:pt x="9903" y="41900"/>
                    <a:pt x="336" y="32604"/>
                    <a:pt x="-1" y="20922"/>
                  </a:cubicBezTo>
                </a:path>
                <a:path w="43191" h="41900" stroke="0" extrusionOk="0">
                  <a:moveTo>
                    <a:pt x="28971" y="0"/>
                  </a:moveTo>
                  <a:cubicBezTo>
                    <a:pt x="37508" y="3104"/>
                    <a:pt x="43191" y="11216"/>
                    <a:pt x="43191" y="20300"/>
                  </a:cubicBezTo>
                  <a:cubicBezTo>
                    <a:pt x="43191" y="32229"/>
                    <a:pt x="33520" y="41900"/>
                    <a:pt x="21591" y="41900"/>
                  </a:cubicBezTo>
                  <a:cubicBezTo>
                    <a:pt x="9903" y="41900"/>
                    <a:pt x="336" y="32604"/>
                    <a:pt x="-1" y="20922"/>
                  </a:cubicBezTo>
                  <a:lnTo>
                    <a:pt x="21591" y="20300"/>
                  </a:lnTo>
                  <a:close/>
                </a:path>
              </a:pathLst>
            </a:custGeom>
            <a:noFill/>
            <a:ln w="57150">
              <a:solidFill>
                <a:srgbClr val="FF9933"/>
              </a:solidFill>
              <a:round/>
              <a:headEnd/>
              <a:tailEnd/>
            </a:ln>
          </p:spPr>
          <p:txBody>
            <a:bodyPr wrap="none" anchor="ctr"/>
            <a:lstStyle/>
            <a:p>
              <a:endParaRPr lang="fr-FR" b="1"/>
            </a:p>
          </p:txBody>
        </p:sp>
        <p:sp>
          <p:nvSpPr>
            <p:cNvPr id="45" name="Arc 51"/>
            <p:cNvSpPr>
              <a:spLocks/>
            </p:cNvSpPr>
            <p:nvPr/>
          </p:nvSpPr>
          <p:spPr bwMode="auto">
            <a:xfrm>
              <a:off x="940" y="2135"/>
              <a:ext cx="3517" cy="1726"/>
            </a:xfrm>
            <a:custGeom>
              <a:avLst/>
              <a:gdLst>
                <a:gd name="T0" fmla="*/ 1 w 42598"/>
                <a:gd name="T1" fmla="*/ 0 h 43030"/>
                <a:gd name="T2" fmla="*/ 0 w 42598"/>
                <a:gd name="T3" fmla="*/ 0 h 43030"/>
                <a:gd name="T4" fmla="*/ 1 w 42598"/>
                <a:gd name="T5" fmla="*/ 0 h 43030"/>
                <a:gd name="T6" fmla="*/ 0 60000 65536"/>
                <a:gd name="T7" fmla="*/ 0 60000 65536"/>
                <a:gd name="T8" fmla="*/ 0 60000 65536"/>
                <a:gd name="T9" fmla="*/ 0 w 42598"/>
                <a:gd name="T10" fmla="*/ 0 h 43030"/>
                <a:gd name="T11" fmla="*/ 42598 w 42598"/>
                <a:gd name="T12" fmla="*/ 43030 h 43030"/>
              </a:gdLst>
              <a:ahLst/>
              <a:cxnLst>
                <a:cxn ang="T6">
                  <a:pos x="T0" y="T1"/>
                </a:cxn>
                <a:cxn ang="T7">
                  <a:pos x="T2" y="T3"/>
                </a:cxn>
                <a:cxn ang="T8">
                  <a:pos x="T4" y="T5"/>
                </a:cxn>
              </a:cxnLst>
              <a:rect l="T9" t="T10" r="T11" b="T12"/>
              <a:pathLst>
                <a:path w="42598" h="43030" fill="none" extrusionOk="0">
                  <a:moveTo>
                    <a:pt x="23703" y="0"/>
                  </a:moveTo>
                  <a:cubicBezTo>
                    <a:pt x="34501" y="1363"/>
                    <a:pt x="42598" y="10546"/>
                    <a:pt x="42598" y="21430"/>
                  </a:cubicBezTo>
                  <a:cubicBezTo>
                    <a:pt x="42598" y="33359"/>
                    <a:pt x="32927" y="43030"/>
                    <a:pt x="20998" y="43030"/>
                  </a:cubicBezTo>
                  <a:cubicBezTo>
                    <a:pt x="11018" y="43030"/>
                    <a:pt x="2338" y="36194"/>
                    <a:pt x="-1" y="26493"/>
                  </a:cubicBezTo>
                </a:path>
                <a:path w="42598" h="43030" stroke="0" extrusionOk="0">
                  <a:moveTo>
                    <a:pt x="23703" y="0"/>
                  </a:moveTo>
                  <a:cubicBezTo>
                    <a:pt x="34501" y="1363"/>
                    <a:pt x="42598" y="10546"/>
                    <a:pt x="42598" y="21430"/>
                  </a:cubicBezTo>
                  <a:cubicBezTo>
                    <a:pt x="42598" y="33359"/>
                    <a:pt x="32927" y="43030"/>
                    <a:pt x="20998" y="43030"/>
                  </a:cubicBezTo>
                  <a:cubicBezTo>
                    <a:pt x="11018" y="43030"/>
                    <a:pt x="2338" y="36194"/>
                    <a:pt x="-1" y="26493"/>
                  </a:cubicBezTo>
                  <a:lnTo>
                    <a:pt x="20998" y="21430"/>
                  </a:lnTo>
                  <a:close/>
                </a:path>
              </a:pathLst>
            </a:custGeom>
            <a:noFill/>
            <a:ln w="57150">
              <a:solidFill>
                <a:srgbClr val="FF9933"/>
              </a:solidFill>
              <a:round/>
              <a:headEnd/>
              <a:tailEnd/>
            </a:ln>
          </p:spPr>
          <p:txBody>
            <a:bodyPr wrap="none" anchor="ctr"/>
            <a:lstStyle/>
            <a:p>
              <a:endParaRPr lang="fr-FR" b="1"/>
            </a:p>
          </p:txBody>
        </p:sp>
        <p:sp>
          <p:nvSpPr>
            <p:cNvPr id="46" name="Arc 52"/>
            <p:cNvSpPr>
              <a:spLocks/>
            </p:cNvSpPr>
            <p:nvPr/>
          </p:nvSpPr>
          <p:spPr bwMode="auto">
            <a:xfrm>
              <a:off x="864" y="2208"/>
              <a:ext cx="3580" cy="1585"/>
            </a:xfrm>
            <a:custGeom>
              <a:avLst/>
              <a:gdLst>
                <a:gd name="T0" fmla="*/ 1 w 43200"/>
                <a:gd name="T1" fmla="*/ 0 h 41900"/>
                <a:gd name="T2" fmla="*/ 0 w 43200"/>
                <a:gd name="T3" fmla="*/ 0 h 41900"/>
                <a:gd name="T4" fmla="*/ 1 w 43200"/>
                <a:gd name="T5" fmla="*/ 0 h 41900"/>
                <a:gd name="T6" fmla="*/ 0 60000 65536"/>
                <a:gd name="T7" fmla="*/ 0 60000 65536"/>
                <a:gd name="T8" fmla="*/ 0 60000 65536"/>
                <a:gd name="T9" fmla="*/ 0 w 43200"/>
                <a:gd name="T10" fmla="*/ 0 h 41900"/>
                <a:gd name="T11" fmla="*/ 43200 w 43200"/>
                <a:gd name="T12" fmla="*/ 41900 h 41900"/>
              </a:gdLst>
              <a:ahLst/>
              <a:cxnLst>
                <a:cxn ang="T6">
                  <a:pos x="T0" y="T1"/>
                </a:cxn>
                <a:cxn ang="T7">
                  <a:pos x="T2" y="T3"/>
                </a:cxn>
                <a:cxn ang="T8">
                  <a:pos x="T4" y="T5"/>
                </a:cxn>
              </a:cxnLst>
              <a:rect l="T9" t="T10" r="T11" b="T12"/>
              <a:pathLst>
                <a:path w="43200" h="41900" fill="none" extrusionOk="0">
                  <a:moveTo>
                    <a:pt x="28980" y="0"/>
                  </a:moveTo>
                  <a:cubicBezTo>
                    <a:pt x="37517" y="3104"/>
                    <a:pt x="43200" y="11216"/>
                    <a:pt x="43200" y="20300"/>
                  </a:cubicBezTo>
                  <a:cubicBezTo>
                    <a:pt x="43200" y="32229"/>
                    <a:pt x="33529" y="41900"/>
                    <a:pt x="21600" y="41900"/>
                  </a:cubicBezTo>
                  <a:cubicBezTo>
                    <a:pt x="9670" y="41900"/>
                    <a:pt x="0" y="32229"/>
                    <a:pt x="0" y="20300"/>
                  </a:cubicBezTo>
                  <a:cubicBezTo>
                    <a:pt x="-1" y="20097"/>
                    <a:pt x="2" y="19895"/>
                    <a:pt x="8" y="19694"/>
                  </a:cubicBezTo>
                </a:path>
                <a:path w="43200" h="41900" stroke="0" extrusionOk="0">
                  <a:moveTo>
                    <a:pt x="28980" y="0"/>
                  </a:moveTo>
                  <a:cubicBezTo>
                    <a:pt x="37517" y="3104"/>
                    <a:pt x="43200" y="11216"/>
                    <a:pt x="43200" y="20300"/>
                  </a:cubicBezTo>
                  <a:cubicBezTo>
                    <a:pt x="43200" y="32229"/>
                    <a:pt x="33529" y="41900"/>
                    <a:pt x="21600" y="41900"/>
                  </a:cubicBezTo>
                  <a:cubicBezTo>
                    <a:pt x="9670" y="41900"/>
                    <a:pt x="0" y="32229"/>
                    <a:pt x="0" y="20300"/>
                  </a:cubicBezTo>
                  <a:cubicBezTo>
                    <a:pt x="-1" y="20097"/>
                    <a:pt x="2" y="19895"/>
                    <a:pt x="8" y="19694"/>
                  </a:cubicBezTo>
                  <a:lnTo>
                    <a:pt x="21600" y="20300"/>
                  </a:lnTo>
                  <a:close/>
                </a:path>
              </a:pathLst>
            </a:custGeom>
            <a:noFill/>
            <a:ln w="57150">
              <a:solidFill>
                <a:srgbClr val="FF9933"/>
              </a:solidFill>
              <a:round/>
              <a:headEnd/>
              <a:tailEnd/>
            </a:ln>
          </p:spPr>
          <p:txBody>
            <a:bodyPr wrap="none" anchor="ctr"/>
            <a:lstStyle/>
            <a:p>
              <a:endParaRPr lang="fr-FR" b="1"/>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fld id="{FDD49FD0-416F-4075-A9B7-5110F880C083}" type="slidenum">
              <a:rPr lang="fr-FR"/>
              <a:pPr/>
              <a:t>40</a:t>
            </a:fld>
            <a:endParaRPr lang="fr-FR"/>
          </a:p>
        </p:txBody>
      </p:sp>
      <p:sp>
        <p:nvSpPr>
          <p:cNvPr id="9218" name="Rectangle 2"/>
          <p:cNvSpPr>
            <a:spLocks noGrp="1" noChangeArrowheads="1"/>
          </p:cNvSpPr>
          <p:nvPr>
            <p:ph type="title"/>
          </p:nvPr>
        </p:nvSpPr>
        <p:spPr/>
        <p:txBody>
          <a:bodyPr/>
          <a:lstStyle/>
          <a:p>
            <a:r>
              <a:rPr lang="fr-CH" b="1" dirty="0">
                <a:solidFill>
                  <a:schemeClr val="accent2"/>
                </a:solidFill>
              </a:rPr>
              <a:t>BPRPPS</a:t>
            </a:r>
            <a:endParaRPr lang="fr-FR" b="1" dirty="0">
              <a:solidFill>
                <a:schemeClr val="accent2"/>
              </a:solidFill>
            </a:endParaRPr>
          </a:p>
        </p:txBody>
      </p:sp>
      <p:sp>
        <p:nvSpPr>
          <p:cNvPr id="9219" name="Rectangle 3"/>
          <p:cNvSpPr>
            <a:spLocks noGrp="1" noChangeArrowheads="1"/>
          </p:cNvSpPr>
          <p:nvPr>
            <p:ph type="body" idx="1"/>
          </p:nvPr>
        </p:nvSpPr>
        <p:spPr/>
        <p:txBody>
          <a:bodyPr/>
          <a:lstStyle/>
          <a:p>
            <a:endParaRPr lang="fr-FR"/>
          </a:p>
        </p:txBody>
      </p:sp>
      <p:grpSp>
        <p:nvGrpSpPr>
          <p:cNvPr id="2" name="Group 4"/>
          <p:cNvGrpSpPr>
            <a:grpSpLocks/>
          </p:cNvGrpSpPr>
          <p:nvPr/>
        </p:nvGrpSpPr>
        <p:grpSpPr bwMode="auto">
          <a:xfrm>
            <a:off x="142844" y="0"/>
            <a:ext cx="8786874" cy="6335386"/>
            <a:chOff x="1418" y="3938"/>
            <a:chExt cx="9180" cy="6863"/>
          </a:xfrm>
        </p:grpSpPr>
        <p:pic>
          <p:nvPicPr>
            <p:cNvPr id="9221" name="Picture 5" descr="kreis_f"/>
            <p:cNvPicPr>
              <a:picLocks noChangeAspect="1" noChangeArrowheads="1"/>
            </p:cNvPicPr>
            <p:nvPr/>
          </p:nvPicPr>
          <p:blipFill>
            <a:blip r:embed="rId2" cstate="print">
              <a:lum bright="70000" contrast="-42000"/>
            </a:blip>
            <a:srcRect/>
            <a:stretch>
              <a:fillRect/>
            </a:stretch>
          </p:blipFill>
          <p:spPr bwMode="auto">
            <a:xfrm>
              <a:off x="2015" y="3938"/>
              <a:ext cx="8583" cy="6863"/>
            </a:xfrm>
            <a:prstGeom prst="rect">
              <a:avLst/>
            </a:prstGeom>
            <a:noFill/>
            <a:ln w="9525">
              <a:noFill/>
              <a:miter lim="800000"/>
              <a:headEnd/>
              <a:tailEnd/>
            </a:ln>
          </p:spPr>
        </p:pic>
        <p:sp>
          <p:nvSpPr>
            <p:cNvPr id="9222" name="WordArt 6"/>
            <p:cNvSpPr>
              <a:spLocks noChangeArrowheads="1" noChangeShapeType="1" noTextEdit="1"/>
            </p:cNvSpPr>
            <p:nvPr/>
          </p:nvSpPr>
          <p:spPr bwMode="auto">
            <a:xfrm>
              <a:off x="1418" y="4658"/>
              <a:ext cx="8869" cy="2640"/>
            </a:xfrm>
            <a:prstGeom prst="rect">
              <a:avLst/>
            </a:prstGeom>
          </p:spPr>
          <p:txBody>
            <a:bodyPr wrap="none" fromWordArt="1">
              <a:prstTxWarp prst="textPlain">
                <a:avLst>
                  <a:gd name="adj" fmla="val 50444"/>
                </a:avLst>
              </a:prstTxWarp>
            </a:bodyPr>
            <a:lstStyle/>
            <a:p>
              <a:pPr algn="ctr"/>
              <a:r>
                <a:rPr lang="fr-CH" sz="2400" kern="10" dirty="0">
                  <a:ln w="9525">
                    <a:solidFill>
                      <a:srgbClr val="000000"/>
                    </a:solidFill>
                    <a:round/>
                    <a:headEnd/>
                    <a:tailEnd/>
                  </a:ln>
                  <a:solidFill>
                    <a:srgbClr val="0000FF"/>
                  </a:solidFill>
                  <a:latin typeface="Arial Black"/>
                </a:rPr>
                <a:t>Bonnes pratiques de retraitement</a:t>
              </a:r>
            </a:p>
            <a:p>
              <a:pPr algn="ctr"/>
              <a:r>
                <a:rPr lang="fr-CH" sz="2400" kern="10" dirty="0">
                  <a:ln w="9525">
                    <a:solidFill>
                      <a:srgbClr val="000000"/>
                    </a:solidFill>
                    <a:round/>
                    <a:headEnd/>
                    <a:tailEnd/>
                  </a:ln>
                  <a:solidFill>
                    <a:srgbClr val="0000FF"/>
                  </a:solidFill>
                  <a:latin typeface="Arial Black"/>
                </a:rPr>
                <a:t>des dispositifs médicaux </a:t>
              </a:r>
            </a:p>
            <a:p>
              <a:pPr algn="ctr"/>
              <a:r>
                <a:rPr lang="fr-CH" sz="2400" kern="10" dirty="0">
                  <a:ln w="9525">
                    <a:solidFill>
                      <a:srgbClr val="000000"/>
                    </a:solidFill>
                    <a:round/>
                    <a:headEnd/>
                    <a:tailEnd/>
                  </a:ln>
                  <a:solidFill>
                    <a:srgbClr val="0000FF"/>
                  </a:solidFill>
                  <a:latin typeface="Arial Black"/>
                </a:rPr>
                <a:t>pour les cabinets  médicaux et</a:t>
              </a:r>
            </a:p>
            <a:p>
              <a:pPr algn="ctr"/>
              <a:r>
                <a:rPr lang="fr-CH" sz="2400" kern="10" dirty="0">
                  <a:ln w="9525">
                    <a:solidFill>
                      <a:srgbClr val="000000"/>
                    </a:solidFill>
                    <a:round/>
                    <a:headEnd/>
                    <a:tailEnd/>
                  </a:ln>
                  <a:solidFill>
                    <a:srgbClr val="0000FF"/>
                  </a:solidFill>
                  <a:latin typeface="Arial Black"/>
                </a:rPr>
                <a:t>les cabinets dentaires</a:t>
              </a:r>
            </a:p>
          </p:txBody>
        </p:sp>
        <p:sp>
          <p:nvSpPr>
            <p:cNvPr id="9223" name="WordArt 7"/>
            <p:cNvSpPr>
              <a:spLocks noChangeArrowheads="1" noChangeShapeType="1" noTextEdit="1"/>
            </p:cNvSpPr>
            <p:nvPr/>
          </p:nvSpPr>
          <p:spPr bwMode="auto">
            <a:xfrm>
              <a:off x="1778" y="8258"/>
              <a:ext cx="7870" cy="1980"/>
            </a:xfrm>
            <a:prstGeom prst="rect">
              <a:avLst/>
            </a:prstGeom>
          </p:spPr>
          <p:txBody>
            <a:bodyPr wrap="none" fromWordArt="1">
              <a:prstTxWarp prst="textPlain">
                <a:avLst>
                  <a:gd name="adj" fmla="val 50444"/>
                </a:avLst>
              </a:prstTxWarp>
            </a:bodyPr>
            <a:lstStyle/>
            <a:p>
              <a:pPr algn="ctr"/>
              <a:r>
                <a:rPr lang="fr-CH" sz="2400" kern="10">
                  <a:ln w="9525">
                    <a:solidFill>
                      <a:srgbClr val="000000"/>
                    </a:solidFill>
                    <a:round/>
                    <a:headEnd/>
                    <a:tailEnd/>
                  </a:ln>
                  <a:solidFill>
                    <a:srgbClr val="0000FF"/>
                  </a:solidFill>
                  <a:latin typeface="Arial Black"/>
                </a:rPr>
                <a:t>ainsi que d'autres utilisateurs</a:t>
              </a:r>
            </a:p>
            <a:p>
              <a:pPr algn="ctr"/>
              <a:r>
                <a:rPr lang="fr-CH" sz="2400" kern="10">
                  <a:ln w="9525">
                    <a:solidFill>
                      <a:srgbClr val="000000"/>
                    </a:solidFill>
                    <a:round/>
                    <a:headEnd/>
                    <a:tailEnd/>
                  </a:ln>
                  <a:solidFill>
                    <a:srgbClr val="0000FF"/>
                  </a:solidFill>
                  <a:latin typeface="Arial Black"/>
                </a:rPr>
                <a:t>de petits stérilisateurs à la</a:t>
              </a:r>
            </a:p>
            <a:p>
              <a:pPr algn="ctr"/>
              <a:r>
                <a:rPr lang="fr-CH" sz="2400" kern="10">
                  <a:ln w="9525">
                    <a:solidFill>
                      <a:srgbClr val="000000"/>
                    </a:solidFill>
                    <a:round/>
                    <a:headEnd/>
                    <a:tailEnd/>
                  </a:ln>
                  <a:solidFill>
                    <a:srgbClr val="0000FF"/>
                  </a:solidFill>
                  <a:latin typeface="Arial Black"/>
                </a:rPr>
                <a:t>vapeur d'eau saturée</a:t>
              </a:r>
            </a:p>
          </p:txBody>
        </p:sp>
      </p:grpSp>
      <p:sp>
        <p:nvSpPr>
          <p:cNvPr id="9224" name="Rectangle 8"/>
          <p:cNvSpPr>
            <a:spLocks noChangeArrowheads="1"/>
          </p:cNvSpPr>
          <p:nvPr/>
        </p:nvSpPr>
        <p:spPr bwMode="auto">
          <a:xfrm>
            <a:off x="5024399" y="6039197"/>
            <a:ext cx="3843424" cy="523220"/>
          </a:xfrm>
          <a:prstGeom prst="rect">
            <a:avLst/>
          </a:prstGeom>
          <a:noFill/>
          <a:ln w="9525">
            <a:noFill/>
            <a:miter lim="800000"/>
            <a:headEnd/>
            <a:tailEnd/>
          </a:ln>
          <a:effectLst/>
        </p:spPr>
        <p:txBody>
          <a:bodyPr wrap="none" anchor="ctr">
            <a:spAutoFit/>
          </a:bodyPr>
          <a:lstStyle/>
          <a:p>
            <a:pPr algn="ctr"/>
            <a:r>
              <a:rPr lang="fr-CH" sz="2800" b="1" dirty="0">
                <a:solidFill>
                  <a:schemeClr val="accent1"/>
                </a:solidFill>
              </a:rPr>
              <a:t>Version 1.0f / Avril 2010</a:t>
            </a:r>
          </a:p>
        </p:txBody>
      </p:sp>
      <p:sp>
        <p:nvSpPr>
          <p:cNvPr id="10" name="Espace réservé du pied de page 9"/>
          <p:cNvSpPr>
            <a:spLocks noGrp="1"/>
          </p:cNvSpPr>
          <p:nvPr>
            <p:ph type="ftr" sz="quarter" idx="11"/>
          </p:nvPr>
        </p:nvSpPr>
        <p:spPr/>
        <p:txBody>
          <a:bodyPr/>
          <a:lstStyle/>
          <a:p>
            <a:r>
              <a:rPr lang="fr-CH" smtClean="0"/>
              <a:t>H.Ney 05.02.2013</a:t>
            </a: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Les guides</a:t>
            </a:r>
            <a:endParaRPr lang="fr-CH" b="1" dirty="0"/>
          </a:p>
        </p:txBody>
      </p:sp>
      <p:sp>
        <p:nvSpPr>
          <p:cNvPr id="5" name="Espace réservé du numéro de diapositive 4"/>
          <p:cNvSpPr>
            <a:spLocks noGrp="1"/>
          </p:cNvSpPr>
          <p:nvPr>
            <p:ph type="sldNum" sz="quarter" idx="12"/>
          </p:nvPr>
        </p:nvSpPr>
        <p:spPr/>
        <p:txBody>
          <a:bodyPr/>
          <a:lstStyle/>
          <a:p>
            <a:fld id="{7CDE8382-E697-40C9-8CF7-61FEB08B3C90}" type="slidenum">
              <a:rPr lang="fr-FR" smtClean="0"/>
              <a:pPr/>
              <a:t>41</a:t>
            </a:fld>
            <a:endParaRPr lang="fr-FR"/>
          </a:p>
        </p:txBody>
      </p:sp>
      <p:sp>
        <p:nvSpPr>
          <p:cNvPr id="8" name="Espace réservé du contenu 7"/>
          <p:cNvSpPr>
            <a:spLocks noGrp="1"/>
          </p:cNvSpPr>
          <p:nvPr>
            <p:ph idx="1"/>
          </p:nvPr>
        </p:nvSpPr>
        <p:spPr/>
        <p:txBody>
          <a:bodyPr/>
          <a:lstStyle/>
          <a:p>
            <a:pPr>
              <a:buNone/>
            </a:pPr>
            <a:endParaRPr lang="fr-CH" b="1" dirty="0" smtClean="0"/>
          </a:p>
          <a:p>
            <a:pPr>
              <a:buNone/>
            </a:pPr>
            <a:r>
              <a:rPr lang="fr-CH" b="1" dirty="0" smtClean="0"/>
              <a:t>Guide pour la validation et le contrôle de routine des procédés de stérilisation à la vapeur d’eau dans les établissements de soins</a:t>
            </a:r>
          </a:p>
          <a:p>
            <a:pPr algn="ctr">
              <a:buNone/>
            </a:pPr>
            <a:r>
              <a:rPr lang="fr-CH" dirty="0" smtClean="0"/>
              <a:t>en référence aux normes</a:t>
            </a:r>
          </a:p>
          <a:p>
            <a:pPr algn="ctr">
              <a:buNone/>
            </a:pPr>
            <a:r>
              <a:rPr lang="fr-CH" dirty="0" smtClean="0"/>
              <a:t>SN EN ISO 17665-1 et CEN ISO/TS 17665-2</a:t>
            </a:r>
          </a:p>
          <a:p>
            <a:pPr algn="r">
              <a:buNone/>
            </a:pPr>
            <a:endParaRPr lang="fr-CH" dirty="0" smtClean="0"/>
          </a:p>
          <a:p>
            <a:pPr algn="r">
              <a:buNone/>
            </a:pPr>
            <a:r>
              <a:rPr lang="fr-CH" dirty="0" smtClean="0"/>
              <a:t>Version du 30 avril 2010</a:t>
            </a:r>
            <a:endParaRPr lang="fr-CH" dirty="0"/>
          </a:p>
        </p:txBody>
      </p:sp>
      <p:sp>
        <p:nvSpPr>
          <p:cNvPr id="6" name="Espace réservé du pied de page 5"/>
          <p:cNvSpPr>
            <a:spLocks noGrp="1"/>
          </p:cNvSpPr>
          <p:nvPr>
            <p:ph type="ftr" sz="quarter" idx="11"/>
          </p:nvPr>
        </p:nvSpPr>
        <p:spPr/>
        <p:txBody>
          <a:bodyPr/>
          <a:lstStyle/>
          <a:p>
            <a:r>
              <a:rPr lang="fr-CH" smtClean="0"/>
              <a:t>H.Ney 05.02.2013</a:t>
            </a: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Les guides</a:t>
            </a:r>
            <a:endParaRPr lang="fr-CH" b="1" dirty="0"/>
          </a:p>
        </p:txBody>
      </p:sp>
      <p:sp>
        <p:nvSpPr>
          <p:cNvPr id="5" name="Espace réservé du numéro de diapositive 4"/>
          <p:cNvSpPr>
            <a:spLocks noGrp="1"/>
          </p:cNvSpPr>
          <p:nvPr>
            <p:ph type="sldNum" sz="quarter" idx="12"/>
          </p:nvPr>
        </p:nvSpPr>
        <p:spPr/>
        <p:txBody>
          <a:bodyPr/>
          <a:lstStyle/>
          <a:p>
            <a:fld id="{7CDE8382-E697-40C9-8CF7-61FEB08B3C90}" type="slidenum">
              <a:rPr lang="fr-FR" smtClean="0"/>
              <a:pPr/>
              <a:t>42</a:t>
            </a:fld>
            <a:endParaRPr lang="fr-FR"/>
          </a:p>
        </p:txBody>
      </p:sp>
      <p:sp>
        <p:nvSpPr>
          <p:cNvPr id="8" name="Espace réservé du contenu 7"/>
          <p:cNvSpPr>
            <a:spLocks noGrp="1"/>
          </p:cNvSpPr>
          <p:nvPr>
            <p:ph idx="1"/>
          </p:nvPr>
        </p:nvSpPr>
        <p:spPr>
          <a:xfrm>
            <a:off x="428596" y="1981200"/>
            <a:ext cx="8286808" cy="4114800"/>
          </a:xfrm>
        </p:spPr>
        <p:txBody>
          <a:bodyPr/>
          <a:lstStyle/>
          <a:p>
            <a:pPr>
              <a:buNone/>
            </a:pPr>
            <a:r>
              <a:rPr lang="fr-CH" b="1" i="1" dirty="0" smtClean="0"/>
              <a:t>Guide pour l’achat d’un petit stérilisateur à la vapeur d’eau à l'intention des cabinets médicaux et dentaires et autres établissements de soins</a:t>
            </a:r>
          </a:p>
          <a:p>
            <a:pPr algn="ctr">
              <a:buNone/>
            </a:pPr>
            <a:r>
              <a:rPr lang="fr-CH" dirty="0" smtClean="0"/>
              <a:t>d'après la norme EN 13060:2004 "Petits stérilisateurs à la vapeur d'eau", </a:t>
            </a:r>
          </a:p>
          <a:p>
            <a:pPr algn="ctr">
              <a:buNone/>
            </a:pPr>
            <a:r>
              <a:rPr lang="fr-CH" dirty="0" smtClean="0"/>
              <a:t>septembre 2005</a:t>
            </a:r>
            <a:endParaRPr lang="fr-CH" dirty="0"/>
          </a:p>
        </p:txBody>
      </p:sp>
      <p:sp>
        <p:nvSpPr>
          <p:cNvPr id="6" name="Espace réservé du pied de page 5"/>
          <p:cNvSpPr>
            <a:spLocks noGrp="1"/>
          </p:cNvSpPr>
          <p:nvPr>
            <p:ph type="ftr" sz="quarter" idx="11"/>
          </p:nvPr>
        </p:nvSpPr>
        <p:spPr/>
        <p:txBody>
          <a:bodyPr/>
          <a:lstStyle/>
          <a:p>
            <a:r>
              <a:rPr lang="fr-CH" smtClean="0"/>
              <a:t>H.Ney 05.02.2013</a:t>
            </a: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Les publications</a:t>
            </a:r>
            <a:endParaRPr lang="fr-CH" b="1" dirty="0"/>
          </a:p>
        </p:txBody>
      </p:sp>
      <p:sp>
        <p:nvSpPr>
          <p:cNvPr id="5" name="Espace réservé du numéro de diapositive 4"/>
          <p:cNvSpPr>
            <a:spLocks noGrp="1"/>
          </p:cNvSpPr>
          <p:nvPr>
            <p:ph type="sldNum" sz="quarter" idx="12"/>
          </p:nvPr>
        </p:nvSpPr>
        <p:spPr/>
        <p:txBody>
          <a:bodyPr/>
          <a:lstStyle/>
          <a:p>
            <a:fld id="{7CDE8382-E697-40C9-8CF7-61FEB08B3C90}" type="slidenum">
              <a:rPr lang="fr-FR" smtClean="0"/>
              <a:pPr/>
              <a:t>43</a:t>
            </a:fld>
            <a:endParaRPr lang="fr-FR"/>
          </a:p>
        </p:txBody>
      </p:sp>
      <p:sp>
        <p:nvSpPr>
          <p:cNvPr id="6" name="Espace réservé du contenu 5"/>
          <p:cNvSpPr>
            <a:spLocks noGrp="1"/>
          </p:cNvSpPr>
          <p:nvPr>
            <p:ph idx="1"/>
          </p:nvPr>
        </p:nvSpPr>
        <p:spPr>
          <a:xfrm>
            <a:off x="685800" y="1981200"/>
            <a:ext cx="8101042" cy="4114800"/>
          </a:xfrm>
        </p:spPr>
        <p:txBody>
          <a:bodyPr/>
          <a:lstStyle/>
          <a:p>
            <a:endParaRPr lang="fr-CH" dirty="0" smtClean="0"/>
          </a:p>
          <a:p>
            <a:r>
              <a:rPr lang="fr-CH" dirty="0" smtClean="0"/>
              <a:t>Revues professionnelles stérilisation (Forum)</a:t>
            </a:r>
          </a:p>
          <a:p>
            <a:r>
              <a:rPr lang="fr-CH" dirty="0" smtClean="0"/>
              <a:t>Revues professionnelles associatives</a:t>
            </a:r>
          </a:p>
          <a:p>
            <a:pPr>
              <a:buNone/>
            </a:pPr>
            <a:endParaRPr lang="fr-CH" dirty="0" smtClean="0"/>
          </a:p>
          <a:p>
            <a:pPr>
              <a:buNone/>
            </a:pPr>
            <a:endParaRPr lang="fr-CH" dirty="0" smtClean="0"/>
          </a:p>
          <a:p>
            <a:r>
              <a:rPr lang="fr-CH" dirty="0" smtClean="0"/>
              <a:t>Ne pas oublier les instructions des fabricants</a:t>
            </a:r>
          </a:p>
          <a:p>
            <a:endParaRPr lang="fr-CH" dirty="0"/>
          </a:p>
        </p:txBody>
      </p:sp>
      <p:sp>
        <p:nvSpPr>
          <p:cNvPr id="7" name="Espace réservé du pied de page 6"/>
          <p:cNvSpPr>
            <a:spLocks noGrp="1"/>
          </p:cNvSpPr>
          <p:nvPr>
            <p:ph type="ftr" sz="quarter" idx="11"/>
          </p:nvPr>
        </p:nvSpPr>
        <p:spPr/>
        <p:txBody>
          <a:bodyPr/>
          <a:lstStyle/>
          <a:p>
            <a:r>
              <a:rPr lang="fr-CH" smtClean="0"/>
              <a:t>H.Ney 05.02.2013</a:t>
            </a:r>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r-CH" b="1" dirty="0" smtClean="0"/>
              <a:t>Liens utiles</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E9677761-A685-47E2-9441-748D4716CA48}" type="slidenum">
              <a:rPr lang="fr-FR"/>
              <a:pPr/>
              <a:t>44</a:t>
            </a:fld>
            <a:endParaRPr lang="fr-FR"/>
          </a:p>
        </p:txBody>
      </p:sp>
      <p:sp>
        <p:nvSpPr>
          <p:cNvPr id="43011" name="Rectangle 3"/>
          <p:cNvSpPr>
            <a:spLocks noGrp="1" noChangeArrowheads="1"/>
          </p:cNvSpPr>
          <p:nvPr>
            <p:ph sz="quarter" idx="1"/>
          </p:nvPr>
        </p:nvSpPr>
        <p:spPr/>
        <p:txBody>
          <a:bodyPr>
            <a:normAutofit/>
          </a:bodyPr>
          <a:lstStyle/>
          <a:p>
            <a:pPr algn="ctr">
              <a:buFontTx/>
              <a:buNone/>
            </a:pPr>
            <a:endParaRPr lang="fr-CH" dirty="0"/>
          </a:p>
          <a:p>
            <a:r>
              <a:rPr lang="fr-CH" dirty="0" err="1"/>
              <a:t>Swissmedic</a:t>
            </a:r>
            <a:r>
              <a:rPr lang="fr-CH" dirty="0"/>
              <a:t>, Division Dispositifs Médicaux</a:t>
            </a:r>
          </a:p>
          <a:p>
            <a:pPr algn="ctr">
              <a:buFontTx/>
              <a:buNone/>
            </a:pPr>
            <a:r>
              <a:rPr lang="fr-CH" dirty="0">
                <a:solidFill>
                  <a:srgbClr val="0070C0"/>
                </a:solidFill>
              </a:rPr>
              <a:t> </a:t>
            </a:r>
            <a:r>
              <a:rPr lang="fr-CH" dirty="0" smtClean="0">
                <a:solidFill>
                  <a:srgbClr val="0070C0"/>
                </a:solidFill>
                <a:hlinkClick r:id="rId2"/>
              </a:rPr>
              <a:t>medical.devices@swissmedic.ch</a:t>
            </a:r>
            <a:endParaRPr lang="fr-CH" dirty="0" smtClean="0">
              <a:solidFill>
                <a:srgbClr val="0070C0"/>
              </a:solidFill>
            </a:endParaRPr>
          </a:p>
          <a:p>
            <a:pPr algn="ctr">
              <a:buFontTx/>
              <a:buNone/>
            </a:pPr>
            <a:endParaRPr lang="fr-CH" dirty="0" smtClean="0"/>
          </a:p>
          <a:p>
            <a:r>
              <a:rPr lang="fr-CH" dirty="0" smtClean="0"/>
              <a:t>Société Suisse de Stérilisation Hospitalière: </a:t>
            </a:r>
            <a:r>
              <a:rPr lang="fr-CH" dirty="0" smtClean="0">
                <a:hlinkClick r:id="rId3"/>
              </a:rPr>
              <a:t>www.sssh.ch</a:t>
            </a:r>
            <a:endParaRPr lang="fr-FR" dirty="0" smtClean="0"/>
          </a:p>
          <a:p>
            <a:endParaRPr lang="fr-FR" dirty="0" smtClean="0"/>
          </a:p>
          <a:p>
            <a:r>
              <a:rPr lang="fr-FR" dirty="0" smtClean="0"/>
              <a:t>Et les informations de vos associations faîtières </a:t>
            </a:r>
            <a:r>
              <a:rPr lang="fr-FR" dirty="0" smtClean="0">
                <a:sym typeface="Wingdings" pitchFamily="2" charset="2"/>
              </a:rPr>
              <a:t></a:t>
            </a:r>
            <a:endParaRPr lang="fr-CH"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fr-CH" b="1" dirty="0" smtClean="0"/>
              <a:t>Le niveau d’assurance de stérilité</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45</a:t>
            </a:fld>
            <a:endParaRPr lang="fr-FR"/>
          </a:p>
        </p:txBody>
      </p:sp>
      <p:sp>
        <p:nvSpPr>
          <p:cNvPr id="91139" name="Rectangle 3"/>
          <p:cNvSpPr>
            <a:spLocks noGrp="1" noChangeArrowheads="1"/>
          </p:cNvSpPr>
          <p:nvPr>
            <p:ph sz="quarter" idx="1"/>
          </p:nvPr>
        </p:nvSpPr>
        <p:spPr/>
        <p:txBody>
          <a:bodyPr>
            <a:normAutofit fontScale="92500" lnSpcReduction="20000"/>
          </a:bodyPr>
          <a:lstStyle/>
          <a:p>
            <a:r>
              <a:rPr lang="fr-CH" sz="2400" dirty="0" smtClean="0"/>
              <a:t>On ne peut ni garantir dans l’absolu, ni vérifier la stérilité de tous les articles contenus dans une population ayant fait l’objet d’un traitement de stérilisation. Il existe toujours une certaine probabilité statistique qu’un micro-organisme puisse survivre à la stérilisation.</a:t>
            </a:r>
          </a:p>
          <a:p>
            <a:pPr>
              <a:buNone/>
            </a:pPr>
            <a:endParaRPr lang="fr-CH" sz="2400" dirty="0" smtClean="0"/>
          </a:p>
          <a:p>
            <a:r>
              <a:rPr lang="fr-CH" sz="2400" b="1" dirty="0" smtClean="0"/>
              <a:t>NAS = degré d’assurance avec lequel une population d’articles est rendue stérile par le procédé considéré</a:t>
            </a:r>
          </a:p>
          <a:p>
            <a:r>
              <a:rPr lang="fr-CH" sz="2400" b="1" dirty="0" smtClean="0"/>
              <a:t>Pour qu’un dispositif médical puisse être étiqueté « stérile », la probabilité théorique qu’un micro-organisme viable soit présent sur un dispositif doit être égale ou inférieure à 1 pour 10</a:t>
            </a:r>
            <a:r>
              <a:rPr lang="fr-CH" sz="2400" b="1" baseline="30000" dirty="0" smtClean="0"/>
              <a:t>6</a:t>
            </a:r>
          </a:p>
          <a:p>
            <a:pPr>
              <a:buNone/>
            </a:pPr>
            <a:endParaRPr lang="fr-CH" sz="2400" b="1" baseline="30000" dirty="0" smtClean="0"/>
          </a:p>
          <a:p>
            <a:r>
              <a:rPr lang="fr-CH" sz="2200" b="1" dirty="0" smtClean="0"/>
              <a:t>Importance de la connaissance de la contamination initiale: Principe de la sur-destruction</a:t>
            </a:r>
            <a:endParaRPr lang="fr-CH" sz="2200" b="1" baseline="30000" dirty="0" smtClean="0"/>
          </a:p>
          <a:p>
            <a:endParaRPr lang="fr-FR" sz="2400" b="1" baseline="30000" dirty="0" smtClean="0"/>
          </a:p>
          <a:p>
            <a:pPr>
              <a:buNone/>
            </a:pPr>
            <a:endParaRPr lang="fr-CH" sz="2400" b="1" dirty="0" smtClean="0"/>
          </a:p>
          <a:p>
            <a:endParaRPr lang="fr-FR" sz="2400" b="1" dirty="0" smtClean="0"/>
          </a:p>
          <a:p>
            <a:endParaRPr lang="fr-CH" sz="2200" b="1"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fr-CH" b="1" dirty="0" smtClean="0"/>
              <a:t>Le niveau d’assurance de stérilité</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46</a:t>
            </a:fld>
            <a:endParaRPr lang="fr-FR"/>
          </a:p>
        </p:txBody>
      </p:sp>
      <p:sp>
        <p:nvSpPr>
          <p:cNvPr id="91139" name="Rectangle 3"/>
          <p:cNvSpPr>
            <a:spLocks noGrp="1" noChangeArrowheads="1"/>
          </p:cNvSpPr>
          <p:nvPr>
            <p:ph sz="quarter" idx="1"/>
          </p:nvPr>
        </p:nvSpPr>
        <p:spPr/>
        <p:txBody>
          <a:bodyPr>
            <a:normAutofit/>
          </a:bodyPr>
          <a:lstStyle/>
          <a:p>
            <a:endParaRPr lang="fr-CH" sz="2200" b="1" dirty="0" smtClean="0"/>
          </a:p>
          <a:p>
            <a:pPr>
              <a:buNone/>
            </a:pPr>
            <a:r>
              <a:rPr lang="fr-CH" b="1" dirty="0" smtClean="0"/>
              <a:t>  Inactivation des micro-organismes: 1ère loi</a:t>
            </a:r>
          </a:p>
          <a:p>
            <a:pPr>
              <a:buNone/>
            </a:pPr>
            <a:endParaRPr lang="fr-CH" b="1" dirty="0" smtClean="0"/>
          </a:p>
          <a:p>
            <a:pPr>
              <a:buNone/>
            </a:pPr>
            <a:r>
              <a:rPr lang="fr-CH" dirty="0" smtClean="0"/>
              <a:t>A température constante, la contamination est</a:t>
            </a:r>
          </a:p>
          <a:p>
            <a:pPr>
              <a:buNone/>
            </a:pPr>
            <a:r>
              <a:rPr lang="fr-CH" dirty="0" smtClean="0"/>
              <a:t>divisée par 10 chaque fois que l’opération est</a:t>
            </a:r>
          </a:p>
          <a:p>
            <a:pPr>
              <a:buNone/>
            </a:pPr>
            <a:r>
              <a:rPr lang="fr-CH" dirty="0" smtClean="0"/>
              <a:t>prolongée d’un temps de durée constante</a:t>
            </a:r>
          </a:p>
          <a:p>
            <a:pPr>
              <a:buNone/>
            </a:pPr>
            <a:r>
              <a:rPr lang="fr-CH" dirty="0" smtClean="0"/>
              <a:t>   – temps de réduction décimal</a:t>
            </a:r>
          </a:p>
          <a:p>
            <a:pPr>
              <a:buNone/>
            </a:pPr>
            <a:r>
              <a:rPr lang="fr-CH" dirty="0" smtClean="0"/>
              <a:t>   – symbolisé par la lettre D</a:t>
            </a:r>
          </a:p>
          <a:p>
            <a:pPr>
              <a:buNone/>
            </a:pPr>
            <a:r>
              <a:rPr lang="fr-CH" dirty="0" smtClean="0"/>
              <a:t>   – caractéristique d’une souche bactérienne</a:t>
            </a:r>
          </a:p>
          <a:p>
            <a:pPr>
              <a:lnSpc>
                <a:spcPct val="90000"/>
              </a:lnSpc>
            </a:pPr>
            <a:endParaRPr lang="fr-CH"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fr-CH" b="1" dirty="0" smtClean="0"/>
              <a:t>Le niveau d’assurance de stérilité</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47</a:t>
            </a:fld>
            <a:endParaRPr lang="fr-FR"/>
          </a:p>
        </p:txBody>
      </p:sp>
      <p:sp>
        <p:nvSpPr>
          <p:cNvPr id="91139" name="Rectangle 3"/>
          <p:cNvSpPr>
            <a:spLocks noGrp="1" noChangeArrowheads="1"/>
          </p:cNvSpPr>
          <p:nvPr>
            <p:ph sz="quarter" idx="1"/>
          </p:nvPr>
        </p:nvSpPr>
        <p:spPr/>
        <p:txBody>
          <a:bodyPr>
            <a:normAutofit/>
          </a:bodyPr>
          <a:lstStyle/>
          <a:p>
            <a:pPr>
              <a:buNone/>
            </a:pPr>
            <a:r>
              <a:rPr lang="fr-CH" b="1" dirty="0" smtClean="0"/>
              <a:t>Inactivation des micro-organismes: 1ère loi</a:t>
            </a:r>
          </a:p>
          <a:p>
            <a:pPr>
              <a:buNone/>
            </a:pPr>
            <a:endParaRPr lang="fr-CH" dirty="0" smtClean="0"/>
          </a:p>
          <a:p>
            <a:pPr>
              <a:buNone/>
            </a:pPr>
            <a:endParaRPr lang="fr-CH" b="1" dirty="0" smtClean="0"/>
          </a:p>
        </p:txBody>
      </p:sp>
      <p:pic>
        <p:nvPicPr>
          <p:cNvPr id="7" name="Picture 3" descr="~AUT0002"/>
          <p:cNvPicPr>
            <a:picLocks noChangeAspect="1" noChangeArrowheads="1"/>
          </p:cNvPicPr>
          <p:nvPr/>
        </p:nvPicPr>
        <p:blipFill>
          <a:blip r:embed="rId2" cstate="print"/>
          <a:srcRect/>
          <a:stretch>
            <a:fillRect/>
          </a:stretch>
        </p:blipFill>
        <p:spPr bwMode="auto">
          <a:xfrm>
            <a:off x="609600" y="2143116"/>
            <a:ext cx="8534400" cy="4171950"/>
          </a:xfrm>
          <a:prstGeom prst="rect">
            <a:avLst/>
          </a:prstGeom>
          <a:noFill/>
          <a:ln w="12700" cap="sq">
            <a:noFill/>
            <a:miter lim="800000"/>
            <a:headEnd type="none" w="sm" len="sm"/>
            <a:tailEnd type="none" w="sm" len="sm"/>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fr-CH" b="1" dirty="0" smtClean="0"/>
              <a:t>Le niveau d’assurance de stérilité</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48</a:t>
            </a:fld>
            <a:endParaRPr lang="fr-FR"/>
          </a:p>
        </p:txBody>
      </p:sp>
      <p:sp>
        <p:nvSpPr>
          <p:cNvPr id="91139" name="Rectangle 3"/>
          <p:cNvSpPr>
            <a:spLocks noGrp="1" noChangeArrowheads="1"/>
          </p:cNvSpPr>
          <p:nvPr>
            <p:ph sz="quarter" idx="1"/>
          </p:nvPr>
        </p:nvSpPr>
        <p:spPr/>
        <p:txBody>
          <a:bodyPr>
            <a:normAutofit/>
          </a:bodyPr>
          <a:lstStyle/>
          <a:p>
            <a:pPr>
              <a:buNone/>
            </a:pPr>
            <a:r>
              <a:rPr lang="fr-CH" b="1" dirty="0" smtClean="0"/>
              <a:t>Inactivation des micro-organismes: 1ère loi</a:t>
            </a:r>
          </a:p>
          <a:p>
            <a:pPr>
              <a:buNone/>
            </a:pPr>
            <a:endParaRPr lang="fr-CH" dirty="0" smtClean="0"/>
          </a:p>
          <a:p>
            <a:pPr>
              <a:buNone/>
            </a:pPr>
            <a:endParaRPr lang="fr-CH" b="1" dirty="0" smtClean="0"/>
          </a:p>
        </p:txBody>
      </p:sp>
      <p:pic>
        <p:nvPicPr>
          <p:cNvPr id="72706" name="Picture 2" descr="V:\bpps\1ere loi.jpg"/>
          <p:cNvPicPr>
            <a:picLocks noChangeAspect="1" noChangeArrowheads="1"/>
          </p:cNvPicPr>
          <p:nvPr/>
        </p:nvPicPr>
        <p:blipFill>
          <a:blip r:embed="rId2" cstate="print"/>
          <a:srcRect/>
          <a:stretch>
            <a:fillRect/>
          </a:stretch>
        </p:blipFill>
        <p:spPr bwMode="auto">
          <a:xfrm>
            <a:off x="1142976" y="2000240"/>
            <a:ext cx="7069033" cy="4503199"/>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fr-CH" b="1" dirty="0" smtClean="0"/>
              <a:t>Le niveau d’assurance de stérilité</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49</a:t>
            </a:fld>
            <a:endParaRPr lang="fr-FR"/>
          </a:p>
        </p:txBody>
      </p:sp>
      <p:sp>
        <p:nvSpPr>
          <p:cNvPr id="91139" name="Rectangle 3"/>
          <p:cNvSpPr>
            <a:spLocks noGrp="1" noChangeArrowheads="1"/>
          </p:cNvSpPr>
          <p:nvPr>
            <p:ph sz="quarter" idx="1"/>
          </p:nvPr>
        </p:nvSpPr>
        <p:spPr/>
        <p:txBody>
          <a:bodyPr>
            <a:normAutofit/>
          </a:bodyPr>
          <a:lstStyle/>
          <a:p>
            <a:endParaRPr lang="fr-CH" sz="2200" b="1" dirty="0" smtClean="0"/>
          </a:p>
          <a:p>
            <a:pPr>
              <a:buNone/>
            </a:pPr>
            <a:r>
              <a:rPr lang="fr-CH" b="1" dirty="0" smtClean="0"/>
              <a:t>  Inactivation des micro-organismes: 2 </a:t>
            </a:r>
            <a:r>
              <a:rPr lang="fr-CH" b="1" dirty="0" err="1" smtClean="0"/>
              <a:t>ème</a:t>
            </a:r>
            <a:r>
              <a:rPr lang="fr-CH" b="1" dirty="0" smtClean="0"/>
              <a:t> loi</a:t>
            </a:r>
          </a:p>
          <a:p>
            <a:pPr>
              <a:buNone/>
            </a:pPr>
            <a:endParaRPr lang="fr-CH" b="1" dirty="0" smtClean="0"/>
          </a:p>
          <a:p>
            <a:r>
              <a:rPr lang="fr-CH" dirty="0" smtClean="0"/>
              <a:t>Chaque fois que la température est accrue d’un</a:t>
            </a:r>
          </a:p>
          <a:p>
            <a:pPr>
              <a:buNone/>
            </a:pPr>
            <a:r>
              <a:rPr lang="fr-CH" dirty="0" smtClean="0"/>
              <a:t>nombre de degré donné, la stérilisation est dix fois</a:t>
            </a:r>
          </a:p>
          <a:p>
            <a:pPr>
              <a:buNone/>
            </a:pPr>
            <a:r>
              <a:rPr lang="fr-CH" dirty="0" smtClean="0"/>
              <a:t>plus rapide:</a:t>
            </a:r>
          </a:p>
          <a:p>
            <a:pPr>
              <a:buNone/>
            </a:pPr>
            <a:endParaRPr lang="fr-CH" dirty="0" smtClean="0"/>
          </a:p>
          <a:p>
            <a:pPr>
              <a:buNone/>
            </a:pPr>
            <a:r>
              <a:rPr lang="fr-CH" dirty="0" smtClean="0"/>
              <a:t>   – valeur d’inactivation thermique</a:t>
            </a:r>
          </a:p>
          <a:p>
            <a:pPr>
              <a:buNone/>
            </a:pPr>
            <a:r>
              <a:rPr lang="fr-CH" dirty="0" smtClean="0"/>
              <a:t>   – symbolisée par la lettre 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4348" y="142852"/>
            <a:ext cx="8215370" cy="1143000"/>
          </a:xfrm>
          <a:noFill/>
          <a:ln/>
        </p:spPr>
        <p:txBody>
          <a:bodyPr lIns="92075" tIns="46038" rIns="92075" bIns="46038" anchor="b">
            <a:normAutofit fontScale="90000"/>
          </a:bodyPr>
          <a:lstStyle/>
          <a:p>
            <a:r>
              <a:rPr lang="fr-CH" b="1" dirty="0" smtClean="0"/>
              <a:t>Circuit: « La marche en avant »</a:t>
            </a:r>
            <a:br>
              <a:rPr lang="fr-CH" b="1" dirty="0" smtClean="0"/>
            </a:br>
            <a:r>
              <a:rPr lang="fr-CH" b="1" dirty="0" smtClean="0"/>
              <a:t>    Du « sale » vers le propre</a:t>
            </a:r>
            <a:endParaRPr lang="fr-CH" b="1" dirty="0"/>
          </a:p>
        </p:txBody>
      </p:sp>
      <p:sp>
        <p:nvSpPr>
          <p:cNvPr id="3075" name="Rectangle 3"/>
          <p:cNvSpPr>
            <a:spLocks noGrp="1" noChangeArrowheads="1"/>
          </p:cNvSpPr>
          <p:nvPr>
            <p:ph type="body" idx="1"/>
          </p:nvPr>
        </p:nvSpPr>
        <p:spPr>
          <a:xfrm>
            <a:off x="609600" y="1600200"/>
            <a:ext cx="7772400" cy="4454525"/>
          </a:xfrm>
          <a:noFill/>
          <a:ln/>
        </p:spPr>
        <p:txBody>
          <a:bodyPr lIns="92075" tIns="46038" rIns="92075" bIns="46038"/>
          <a:lstStyle/>
          <a:p>
            <a:pPr>
              <a:buFontTx/>
              <a:buNone/>
            </a:pPr>
            <a:r>
              <a:rPr lang="fr-CH" dirty="0">
                <a:solidFill>
                  <a:schemeClr val="bg2">
                    <a:lumMod val="10000"/>
                  </a:schemeClr>
                </a:solidFill>
              </a:rPr>
              <a:t> </a:t>
            </a:r>
          </a:p>
        </p:txBody>
      </p:sp>
      <p:grpSp>
        <p:nvGrpSpPr>
          <p:cNvPr id="2" name="Group 4"/>
          <p:cNvGrpSpPr>
            <a:grpSpLocks/>
          </p:cNvGrpSpPr>
          <p:nvPr/>
        </p:nvGrpSpPr>
        <p:grpSpPr bwMode="auto">
          <a:xfrm>
            <a:off x="2428860" y="2071678"/>
            <a:ext cx="4114800" cy="4116387"/>
            <a:chOff x="1618" y="1281"/>
            <a:chExt cx="2592" cy="2593"/>
          </a:xfrm>
        </p:grpSpPr>
        <p:sp>
          <p:nvSpPr>
            <p:cNvPr id="3077" name="Freeform 5"/>
            <p:cNvSpPr>
              <a:spLocks/>
            </p:cNvSpPr>
            <p:nvPr/>
          </p:nvSpPr>
          <p:spPr bwMode="auto">
            <a:xfrm>
              <a:off x="1850" y="1337"/>
              <a:ext cx="939" cy="935"/>
            </a:xfrm>
            <a:custGeom>
              <a:avLst/>
              <a:gdLst/>
              <a:ahLst/>
              <a:cxnLst>
                <a:cxn ang="0">
                  <a:pos x="0" y="741"/>
                </a:cxn>
                <a:cxn ang="0">
                  <a:pos x="10" y="721"/>
                </a:cxn>
                <a:cxn ang="0">
                  <a:pos x="18" y="706"/>
                </a:cxn>
                <a:cxn ang="0">
                  <a:pos x="26" y="688"/>
                </a:cxn>
                <a:cxn ang="0">
                  <a:pos x="35" y="673"/>
                </a:cxn>
                <a:cxn ang="0">
                  <a:pos x="44" y="656"/>
                </a:cxn>
                <a:cxn ang="0">
                  <a:pos x="55" y="639"/>
                </a:cxn>
                <a:cxn ang="0">
                  <a:pos x="65" y="624"/>
                </a:cxn>
                <a:cxn ang="0">
                  <a:pos x="74" y="606"/>
                </a:cxn>
                <a:cxn ang="0">
                  <a:pos x="88" y="587"/>
                </a:cxn>
                <a:cxn ang="0">
                  <a:pos x="103" y="568"/>
                </a:cxn>
                <a:cxn ang="0">
                  <a:pos x="114" y="553"/>
                </a:cxn>
                <a:cxn ang="0">
                  <a:pos x="126" y="536"/>
                </a:cxn>
                <a:cxn ang="0">
                  <a:pos x="140" y="519"/>
                </a:cxn>
                <a:cxn ang="0">
                  <a:pos x="155" y="500"/>
                </a:cxn>
                <a:cxn ang="0">
                  <a:pos x="168" y="482"/>
                </a:cxn>
                <a:cxn ang="0">
                  <a:pos x="185" y="464"/>
                </a:cxn>
                <a:cxn ang="0">
                  <a:pos x="199" y="449"/>
                </a:cxn>
                <a:cxn ang="0">
                  <a:pos x="218" y="429"/>
                </a:cxn>
                <a:cxn ang="0">
                  <a:pos x="233" y="412"/>
                </a:cxn>
                <a:cxn ang="0">
                  <a:pos x="249" y="397"/>
                </a:cxn>
                <a:cxn ang="0">
                  <a:pos x="267" y="381"/>
                </a:cxn>
                <a:cxn ang="0">
                  <a:pos x="280" y="369"/>
                </a:cxn>
                <a:cxn ang="0">
                  <a:pos x="297" y="355"/>
                </a:cxn>
                <a:cxn ang="0">
                  <a:pos x="313" y="340"/>
                </a:cxn>
                <a:cxn ang="0">
                  <a:pos x="335" y="323"/>
                </a:cxn>
                <a:cxn ang="0">
                  <a:pos x="352" y="311"/>
                </a:cxn>
                <a:cxn ang="0">
                  <a:pos x="371" y="295"/>
                </a:cxn>
                <a:cxn ang="0">
                  <a:pos x="394" y="280"/>
                </a:cxn>
                <a:cxn ang="0">
                  <a:pos x="414" y="263"/>
                </a:cxn>
                <a:cxn ang="0">
                  <a:pos x="438" y="248"/>
                </a:cxn>
                <a:cxn ang="0">
                  <a:pos x="459" y="233"/>
                </a:cxn>
                <a:cxn ang="0">
                  <a:pos x="484" y="220"/>
                </a:cxn>
                <a:cxn ang="0">
                  <a:pos x="510" y="206"/>
                </a:cxn>
                <a:cxn ang="0">
                  <a:pos x="532" y="197"/>
                </a:cxn>
                <a:cxn ang="0">
                  <a:pos x="552" y="184"/>
                </a:cxn>
                <a:cxn ang="0">
                  <a:pos x="576" y="175"/>
                </a:cxn>
                <a:cxn ang="0">
                  <a:pos x="593" y="167"/>
                </a:cxn>
                <a:cxn ang="0">
                  <a:pos x="521" y="0"/>
                </a:cxn>
                <a:cxn ang="0">
                  <a:pos x="939" y="239"/>
                </a:cxn>
                <a:cxn ang="0">
                  <a:pos x="830" y="734"/>
                </a:cxn>
                <a:cxn ang="0">
                  <a:pos x="761" y="587"/>
                </a:cxn>
                <a:cxn ang="0">
                  <a:pos x="734" y="601"/>
                </a:cxn>
                <a:cxn ang="0">
                  <a:pos x="708" y="616"/>
                </a:cxn>
                <a:cxn ang="0">
                  <a:pos x="678" y="633"/>
                </a:cxn>
                <a:cxn ang="0">
                  <a:pos x="647" y="654"/>
                </a:cxn>
                <a:cxn ang="0">
                  <a:pos x="623" y="671"/>
                </a:cxn>
                <a:cxn ang="0">
                  <a:pos x="599" y="692"/>
                </a:cxn>
                <a:cxn ang="0">
                  <a:pos x="574" y="711"/>
                </a:cxn>
                <a:cxn ang="0">
                  <a:pos x="554" y="732"/>
                </a:cxn>
                <a:cxn ang="0">
                  <a:pos x="535" y="753"/>
                </a:cxn>
                <a:cxn ang="0">
                  <a:pos x="513" y="777"/>
                </a:cxn>
                <a:cxn ang="0">
                  <a:pos x="495" y="800"/>
                </a:cxn>
                <a:cxn ang="0">
                  <a:pos x="477" y="823"/>
                </a:cxn>
                <a:cxn ang="0">
                  <a:pos x="461" y="843"/>
                </a:cxn>
                <a:cxn ang="0">
                  <a:pos x="444" y="871"/>
                </a:cxn>
                <a:cxn ang="0">
                  <a:pos x="428" y="897"/>
                </a:cxn>
                <a:cxn ang="0">
                  <a:pos x="420" y="916"/>
                </a:cxn>
                <a:cxn ang="0">
                  <a:pos x="409" y="935"/>
                </a:cxn>
                <a:cxn ang="0">
                  <a:pos x="0" y="741"/>
                </a:cxn>
              </a:cxnLst>
              <a:rect l="0" t="0" r="r" b="b"/>
              <a:pathLst>
                <a:path w="939" h="935">
                  <a:moveTo>
                    <a:pt x="0" y="741"/>
                  </a:moveTo>
                  <a:lnTo>
                    <a:pt x="10" y="721"/>
                  </a:lnTo>
                  <a:lnTo>
                    <a:pt x="18" y="706"/>
                  </a:lnTo>
                  <a:lnTo>
                    <a:pt x="26" y="688"/>
                  </a:lnTo>
                  <a:lnTo>
                    <a:pt x="35" y="673"/>
                  </a:lnTo>
                  <a:lnTo>
                    <a:pt x="44" y="656"/>
                  </a:lnTo>
                  <a:lnTo>
                    <a:pt x="55" y="639"/>
                  </a:lnTo>
                  <a:lnTo>
                    <a:pt x="65" y="624"/>
                  </a:lnTo>
                  <a:lnTo>
                    <a:pt x="74" y="606"/>
                  </a:lnTo>
                  <a:lnTo>
                    <a:pt x="88" y="587"/>
                  </a:lnTo>
                  <a:lnTo>
                    <a:pt x="103" y="568"/>
                  </a:lnTo>
                  <a:lnTo>
                    <a:pt x="114" y="553"/>
                  </a:lnTo>
                  <a:lnTo>
                    <a:pt x="126" y="536"/>
                  </a:lnTo>
                  <a:lnTo>
                    <a:pt x="140" y="519"/>
                  </a:lnTo>
                  <a:lnTo>
                    <a:pt x="155" y="500"/>
                  </a:lnTo>
                  <a:lnTo>
                    <a:pt x="168" y="482"/>
                  </a:lnTo>
                  <a:lnTo>
                    <a:pt x="185" y="464"/>
                  </a:lnTo>
                  <a:lnTo>
                    <a:pt x="199" y="449"/>
                  </a:lnTo>
                  <a:lnTo>
                    <a:pt x="218" y="429"/>
                  </a:lnTo>
                  <a:lnTo>
                    <a:pt x="233" y="412"/>
                  </a:lnTo>
                  <a:lnTo>
                    <a:pt x="249" y="397"/>
                  </a:lnTo>
                  <a:lnTo>
                    <a:pt x="267" y="381"/>
                  </a:lnTo>
                  <a:lnTo>
                    <a:pt x="280" y="369"/>
                  </a:lnTo>
                  <a:lnTo>
                    <a:pt x="297" y="355"/>
                  </a:lnTo>
                  <a:lnTo>
                    <a:pt x="313" y="340"/>
                  </a:lnTo>
                  <a:lnTo>
                    <a:pt x="335" y="323"/>
                  </a:lnTo>
                  <a:lnTo>
                    <a:pt x="352" y="311"/>
                  </a:lnTo>
                  <a:lnTo>
                    <a:pt x="371" y="295"/>
                  </a:lnTo>
                  <a:lnTo>
                    <a:pt x="394" y="280"/>
                  </a:lnTo>
                  <a:lnTo>
                    <a:pt x="414" y="263"/>
                  </a:lnTo>
                  <a:lnTo>
                    <a:pt x="438" y="248"/>
                  </a:lnTo>
                  <a:lnTo>
                    <a:pt x="459" y="233"/>
                  </a:lnTo>
                  <a:lnTo>
                    <a:pt x="484" y="220"/>
                  </a:lnTo>
                  <a:lnTo>
                    <a:pt x="510" y="206"/>
                  </a:lnTo>
                  <a:lnTo>
                    <a:pt x="532" y="197"/>
                  </a:lnTo>
                  <a:lnTo>
                    <a:pt x="552" y="184"/>
                  </a:lnTo>
                  <a:lnTo>
                    <a:pt x="576" y="175"/>
                  </a:lnTo>
                  <a:lnTo>
                    <a:pt x="593" y="167"/>
                  </a:lnTo>
                  <a:lnTo>
                    <a:pt x="521" y="0"/>
                  </a:lnTo>
                  <a:lnTo>
                    <a:pt x="939" y="239"/>
                  </a:lnTo>
                  <a:lnTo>
                    <a:pt x="830" y="734"/>
                  </a:lnTo>
                  <a:lnTo>
                    <a:pt x="761" y="587"/>
                  </a:lnTo>
                  <a:lnTo>
                    <a:pt x="734" y="601"/>
                  </a:lnTo>
                  <a:lnTo>
                    <a:pt x="708" y="616"/>
                  </a:lnTo>
                  <a:lnTo>
                    <a:pt x="678" y="633"/>
                  </a:lnTo>
                  <a:lnTo>
                    <a:pt x="647" y="654"/>
                  </a:lnTo>
                  <a:lnTo>
                    <a:pt x="623" y="671"/>
                  </a:lnTo>
                  <a:lnTo>
                    <a:pt x="599" y="692"/>
                  </a:lnTo>
                  <a:lnTo>
                    <a:pt x="574" y="711"/>
                  </a:lnTo>
                  <a:lnTo>
                    <a:pt x="554" y="732"/>
                  </a:lnTo>
                  <a:lnTo>
                    <a:pt x="535" y="753"/>
                  </a:lnTo>
                  <a:lnTo>
                    <a:pt x="513" y="777"/>
                  </a:lnTo>
                  <a:lnTo>
                    <a:pt x="495" y="800"/>
                  </a:lnTo>
                  <a:lnTo>
                    <a:pt x="477" y="823"/>
                  </a:lnTo>
                  <a:lnTo>
                    <a:pt x="461" y="843"/>
                  </a:lnTo>
                  <a:lnTo>
                    <a:pt x="444" y="871"/>
                  </a:lnTo>
                  <a:lnTo>
                    <a:pt x="428" y="897"/>
                  </a:lnTo>
                  <a:lnTo>
                    <a:pt x="420" y="916"/>
                  </a:lnTo>
                  <a:lnTo>
                    <a:pt x="409" y="935"/>
                  </a:lnTo>
                  <a:lnTo>
                    <a:pt x="0" y="741"/>
                  </a:lnTo>
                  <a:close/>
                </a:path>
              </a:pathLst>
            </a:custGeom>
            <a:solidFill>
              <a:srgbClr val="00FFFF"/>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78" name="Freeform 6"/>
            <p:cNvSpPr>
              <a:spLocks/>
            </p:cNvSpPr>
            <p:nvPr/>
          </p:nvSpPr>
          <p:spPr bwMode="auto">
            <a:xfrm>
              <a:off x="1618" y="1995"/>
              <a:ext cx="827" cy="1043"/>
            </a:xfrm>
            <a:custGeom>
              <a:avLst/>
              <a:gdLst/>
              <a:ahLst/>
              <a:cxnLst>
                <a:cxn ang="0">
                  <a:pos x="827" y="431"/>
                </a:cxn>
                <a:cxn ang="0">
                  <a:pos x="616" y="345"/>
                </a:cxn>
                <a:cxn ang="0">
                  <a:pos x="608" y="364"/>
                </a:cxn>
                <a:cxn ang="0">
                  <a:pos x="603" y="385"/>
                </a:cxn>
                <a:cxn ang="0">
                  <a:pos x="597" y="405"/>
                </a:cxn>
                <a:cxn ang="0">
                  <a:pos x="592" y="427"/>
                </a:cxn>
                <a:cxn ang="0">
                  <a:pos x="586" y="454"/>
                </a:cxn>
                <a:cxn ang="0">
                  <a:pos x="582" y="478"/>
                </a:cxn>
                <a:cxn ang="0">
                  <a:pos x="578" y="502"/>
                </a:cxn>
                <a:cxn ang="0">
                  <a:pos x="577" y="531"/>
                </a:cxn>
                <a:cxn ang="0">
                  <a:pos x="574" y="559"/>
                </a:cxn>
                <a:cxn ang="0">
                  <a:pos x="574" y="611"/>
                </a:cxn>
                <a:cxn ang="0">
                  <a:pos x="575" y="637"/>
                </a:cxn>
                <a:cxn ang="0">
                  <a:pos x="577" y="663"/>
                </a:cxn>
                <a:cxn ang="0">
                  <a:pos x="579" y="688"/>
                </a:cxn>
                <a:cxn ang="0">
                  <a:pos x="585" y="714"/>
                </a:cxn>
                <a:cxn ang="0">
                  <a:pos x="589" y="738"/>
                </a:cxn>
                <a:cxn ang="0">
                  <a:pos x="596" y="767"/>
                </a:cxn>
                <a:cxn ang="0">
                  <a:pos x="604" y="793"/>
                </a:cxn>
                <a:cxn ang="0">
                  <a:pos x="209" y="1043"/>
                </a:cxn>
                <a:cxn ang="0">
                  <a:pos x="201" y="1017"/>
                </a:cxn>
                <a:cxn ang="0">
                  <a:pos x="191" y="995"/>
                </a:cxn>
                <a:cxn ang="0">
                  <a:pos x="185" y="974"/>
                </a:cxn>
                <a:cxn ang="0">
                  <a:pos x="178" y="951"/>
                </a:cxn>
                <a:cxn ang="0">
                  <a:pos x="171" y="932"/>
                </a:cxn>
                <a:cxn ang="0">
                  <a:pos x="164" y="910"/>
                </a:cxn>
                <a:cxn ang="0">
                  <a:pos x="160" y="890"/>
                </a:cxn>
                <a:cxn ang="0">
                  <a:pos x="155" y="871"/>
                </a:cxn>
                <a:cxn ang="0">
                  <a:pos x="149" y="850"/>
                </a:cxn>
                <a:cxn ang="0">
                  <a:pos x="144" y="826"/>
                </a:cxn>
                <a:cxn ang="0">
                  <a:pos x="140" y="801"/>
                </a:cxn>
                <a:cxn ang="0">
                  <a:pos x="135" y="778"/>
                </a:cxn>
                <a:cxn ang="0">
                  <a:pos x="130" y="755"/>
                </a:cxn>
                <a:cxn ang="0">
                  <a:pos x="129" y="729"/>
                </a:cxn>
                <a:cxn ang="0">
                  <a:pos x="126" y="703"/>
                </a:cxn>
                <a:cxn ang="0">
                  <a:pos x="123" y="674"/>
                </a:cxn>
                <a:cxn ang="0">
                  <a:pos x="120" y="647"/>
                </a:cxn>
                <a:cxn ang="0">
                  <a:pos x="120" y="618"/>
                </a:cxn>
                <a:cxn ang="0">
                  <a:pos x="120" y="589"/>
                </a:cxn>
                <a:cxn ang="0">
                  <a:pos x="120" y="553"/>
                </a:cxn>
                <a:cxn ang="0">
                  <a:pos x="122" y="521"/>
                </a:cxn>
                <a:cxn ang="0">
                  <a:pos x="123" y="499"/>
                </a:cxn>
                <a:cxn ang="0">
                  <a:pos x="126" y="472"/>
                </a:cxn>
                <a:cxn ang="0">
                  <a:pos x="129" y="448"/>
                </a:cxn>
                <a:cxn ang="0">
                  <a:pos x="131" y="416"/>
                </a:cxn>
                <a:cxn ang="0">
                  <a:pos x="137" y="390"/>
                </a:cxn>
                <a:cxn ang="0">
                  <a:pos x="141" y="366"/>
                </a:cxn>
                <a:cxn ang="0">
                  <a:pos x="148" y="336"/>
                </a:cxn>
                <a:cxn ang="0">
                  <a:pos x="153" y="312"/>
                </a:cxn>
                <a:cxn ang="0">
                  <a:pos x="160" y="282"/>
                </a:cxn>
                <a:cxn ang="0">
                  <a:pos x="167" y="259"/>
                </a:cxn>
                <a:cxn ang="0">
                  <a:pos x="175" y="232"/>
                </a:cxn>
                <a:cxn ang="0">
                  <a:pos x="183" y="206"/>
                </a:cxn>
                <a:cxn ang="0">
                  <a:pos x="196" y="173"/>
                </a:cxn>
                <a:cxn ang="0">
                  <a:pos x="0" y="91"/>
                </a:cxn>
                <a:cxn ang="0">
                  <a:pos x="514" y="0"/>
                </a:cxn>
                <a:cxn ang="0">
                  <a:pos x="827" y="431"/>
                </a:cxn>
              </a:cxnLst>
              <a:rect l="0" t="0" r="r" b="b"/>
              <a:pathLst>
                <a:path w="827" h="1043">
                  <a:moveTo>
                    <a:pt x="827" y="431"/>
                  </a:moveTo>
                  <a:lnTo>
                    <a:pt x="616" y="345"/>
                  </a:lnTo>
                  <a:lnTo>
                    <a:pt x="608" y="364"/>
                  </a:lnTo>
                  <a:lnTo>
                    <a:pt x="603" y="385"/>
                  </a:lnTo>
                  <a:lnTo>
                    <a:pt x="597" y="405"/>
                  </a:lnTo>
                  <a:lnTo>
                    <a:pt x="592" y="427"/>
                  </a:lnTo>
                  <a:lnTo>
                    <a:pt x="586" y="454"/>
                  </a:lnTo>
                  <a:lnTo>
                    <a:pt x="582" y="478"/>
                  </a:lnTo>
                  <a:lnTo>
                    <a:pt x="578" y="502"/>
                  </a:lnTo>
                  <a:lnTo>
                    <a:pt x="577" y="531"/>
                  </a:lnTo>
                  <a:lnTo>
                    <a:pt x="574" y="559"/>
                  </a:lnTo>
                  <a:lnTo>
                    <a:pt x="574" y="611"/>
                  </a:lnTo>
                  <a:lnTo>
                    <a:pt x="575" y="637"/>
                  </a:lnTo>
                  <a:lnTo>
                    <a:pt x="577" y="663"/>
                  </a:lnTo>
                  <a:lnTo>
                    <a:pt x="579" y="688"/>
                  </a:lnTo>
                  <a:lnTo>
                    <a:pt x="585" y="714"/>
                  </a:lnTo>
                  <a:lnTo>
                    <a:pt x="589" y="738"/>
                  </a:lnTo>
                  <a:lnTo>
                    <a:pt x="596" y="767"/>
                  </a:lnTo>
                  <a:lnTo>
                    <a:pt x="604" y="793"/>
                  </a:lnTo>
                  <a:lnTo>
                    <a:pt x="209" y="1043"/>
                  </a:lnTo>
                  <a:lnTo>
                    <a:pt x="201" y="1017"/>
                  </a:lnTo>
                  <a:lnTo>
                    <a:pt x="191" y="995"/>
                  </a:lnTo>
                  <a:lnTo>
                    <a:pt x="185" y="974"/>
                  </a:lnTo>
                  <a:lnTo>
                    <a:pt x="178" y="951"/>
                  </a:lnTo>
                  <a:lnTo>
                    <a:pt x="171" y="932"/>
                  </a:lnTo>
                  <a:lnTo>
                    <a:pt x="164" y="910"/>
                  </a:lnTo>
                  <a:lnTo>
                    <a:pt x="160" y="890"/>
                  </a:lnTo>
                  <a:lnTo>
                    <a:pt x="155" y="871"/>
                  </a:lnTo>
                  <a:lnTo>
                    <a:pt x="149" y="850"/>
                  </a:lnTo>
                  <a:lnTo>
                    <a:pt x="144" y="826"/>
                  </a:lnTo>
                  <a:lnTo>
                    <a:pt x="140" y="801"/>
                  </a:lnTo>
                  <a:lnTo>
                    <a:pt x="135" y="778"/>
                  </a:lnTo>
                  <a:lnTo>
                    <a:pt x="130" y="755"/>
                  </a:lnTo>
                  <a:lnTo>
                    <a:pt x="129" y="729"/>
                  </a:lnTo>
                  <a:lnTo>
                    <a:pt x="126" y="703"/>
                  </a:lnTo>
                  <a:lnTo>
                    <a:pt x="123" y="674"/>
                  </a:lnTo>
                  <a:lnTo>
                    <a:pt x="120" y="647"/>
                  </a:lnTo>
                  <a:lnTo>
                    <a:pt x="120" y="618"/>
                  </a:lnTo>
                  <a:lnTo>
                    <a:pt x="120" y="589"/>
                  </a:lnTo>
                  <a:lnTo>
                    <a:pt x="120" y="553"/>
                  </a:lnTo>
                  <a:lnTo>
                    <a:pt x="122" y="521"/>
                  </a:lnTo>
                  <a:lnTo>
                    <a:pt x="123" y="499"/>
                  </a:lnTo>
                  <a:lnTo>
                    <a:pt x="126" y="472"/>
                  </a:lnTo>
                  <a:lnTo>
                    <a:pt x="129" y="448"/>
                  </a:lnTo>
                  <a:lnTo>
                    <a:pt x="131" y="416"/>
                  </a:lnTo>
                  <a:lnTo>
                    <a:pt x="137" y="390"/>
                  </a:lnTo>
                  <a:lnTo>
                    <a:pt x="141" y="366"/>
                  </a:lnTo>
                  <a:lnTo>
                    <a:pt x="148" y="336"/>
                  </a:lnTo>
                  <a:lnTo>
                    <a:pt x="153" y="312"/>
                  </a:lnTo>
                  <a:lnTo>
                    <a:pt x="160" y="282"/>
                  </a:lnTo>
                  <a:lnTo>
                    <a:pt x="167" y="259"/>
                  </a:lnTo>
                  <a:lnTo>
                    <a:pt x="175" y="232"/>
                  </a:lnTo>
                  <a:lnTo>
                    <a:pt x="183" y="206"/>
                  </a:lnTo>
                  <a:lnTo>
                    <a:pt x="196" y="173"/>
                  </a:lnTo>
                  <a:lnTo>
                    <a:pt x="0" y="91"/>
                  </a:lnTo>
                  <a:lnTo>
                    <a:pt x="514" y="0"/>
                  </a:lnTo>
                  <a:lnTo>
                    <a:pt x="827" y="431"/>
                  </a:lnTo>
                  <a:close/>
                </a:path>
              </a:pathLst>
            </a:custGeom>
            <a:solidFill>
              <a:srgbClr val="008000"/>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79" name="Freeform 7"/>
            <p:cNvSpPr>
              <a:spLocks/>
            </p:cNvSpPr>
            <p:nvPr/>
          </p:nvSpPr>
          <p:spPr bwMode="auto">
            <a:xfrm>
              <a:off x="1655" y="2748"/>
              <a:ext cx="939" cy="893"/>
            </a:xfrm>
            <a:custGeom>
              <a:avLst/>
              <a:gdLst/>
              <a:ahLst/>
              <a:cxnLst>
                <a:cxn ang="0">
                  <a:pos x="746" y="893"/>
                </a:cxn>
                <a:cxn ang="0">
                  <a:pos x="727" y="883"/>
                </a:cxn>
                <a:cxn ang="0">
                  <a:pos x="710" y="874"/>
                </a:cxn>
                <a:cxn ang="0">
                  <a:pos x="694" y="866"/>
                </a:cxn>
                <a:cxn ang="0">
                  <a:pos x="678" y="857"/>
                </a:cxn>
                <a:cxn ang="0">
                  <a:pos x="661" y="848"/>
                </a:cxn>
                <a:cxn ang="0">
                  <a:pos x="644" y="838"/>
                </a:cxn>
                <a:cxn ang="0">
                  <a:pos x="628" y="827"/>
                </a:cxn>
                <a:cxn ang="0">
                  <a:pos x="612" y="818"/>
                </a:cxn>
                <a:cxn ang="0">
                  <a:pos x="593" y="804"/>
                </a:cxn>
                <a:cxn ang="0">
                  <a:pos x="572" y="790"/>
                </a:cxn>
                <a:cxn ang="0">
                  <a:pos x="557" y="780"/>
                </a:cxn>
                <a:cxn ang="0">
                  <a:pos x="541" y="766"/>
                </a:cxn>
                <a:cxn ang="0">
                  <a:pos x="523" y="752"/>
                </a:cxn>
                <a:cxn ang="0">
                  <a:pos x="504" y="739"/>
                </a:cxn>
                <a:cxn ang="0">
                  <a:pos x="488" y="724"/>
                </a:cxn>
                <a:cxn ang="0">
                  <a:pos x="469" y="707"/>
                </a:cxn>
                <a:cxn ang="0">
                  <a:pos x="455" y="695"/>
                </a:cxn>
                <a:cxn ang="0">
                  <a:pos x="435" y="676"/>
                </a:cxn>
                <a:cxn ang="0">
                  <a:pos x="417" y="659"/>
                </a:cxn>
                <a:cxn ang="0">
                  <a:pos x="403" y="644"/>
                </a:cxn>
                <a:cxn ang="0">
                  <a:pos x="385" y="625"/>
                </a:cxn>
                <a:cxn ang="0">
                  <a:pos x="373" y="613"/>
                </a:cxn>
                <a:cxn ang="0">
                  <a:pos x="359" y="595"/>
                </a:cxn>
                <a:cxn ang="0">
                  <a:pos x="344" y="579"/>
                </a:cxn>
                <a:cxn ang="0">
                  <a:pos x="329" y="558"/>
                </a:cxn>
                <a:cxn ang="0">
                  <a:pos x="314" y="541"/>
                </a:cxn>
                <a:cxn ang="0">
                  <a:pos x="301" y="522"/>
                </a:cxn>
                <a:cxn ang="0">
                  <a:pos x="283" y="498"/>
                </a:cxn>
                <a:cxn ang="0">
                  <a:pos x="269" y="478"/>
                </a:cxn>
                <a:cxn ang="0">
                  <a:pos x="253" y="456"/>
                </a:cxn>
                <a:cxn ang="0">
                  <a:pos x="238" y="433"/>
                </a:cxn>
                <a:cxn ang="0">
                  <a:pos x="225" y="408"/>
                </a:cxn>
                <a:cxn ang="0">
                  <a:pos x="210" y="384"/>
                </a:cxn>
                <a:cxn ang="0">
                  <a:pos x="201" y="362"/>
                </a:cxn>
                <a:cxn ang="0">
                  <a:pos x="189" y="341"/>
                </a:cxn>
                <a:cxn ang="0">
                  <a:pos x="179" y="318"/>
                </a:cxn>
                <a:cxn ang="0">
                  <a:pos x="0" y="403"/>
                </a:cxn>
                <a:cxn ang="0">
                  <a:pos x="295" y="0"/>
                </a:cxn>
                <a:cxn ang="0">
                  <a:pos x="794" y="44"/>
                </a:cxn>
                <a:cxn ang="0">
                  <a:pos x="593" y="133"/>
                </a:cxn>
                <a:cxn ang="0">
                  <a:pos x="605" y="159"/>
                </a:cxn>
                <a:cxn ang="0">
                  <a:pos x="620" y="186"/>
                </a:cxn>
                <a:cxn ang="0">
                  <a:pos x="638" y="215"/>
                </a:cxn>
                <a:cxn ang="0">
                  <a:pos x="659" y="246"/>
                </a:cxn>
                <a:cxn ang="0">
                  <a:pos x="676" y="269"/>
                </a:cxn>
                <a:cxn ang="0">
                  <a:pos x="697" y="294"/>
                </a:cxn>
                <a:cxn ang="0">
                  <a:pos x="717" y="318"/>
                </a:cxn>
                <a:cxn ang="0">
                  <a:pos x="738" y="339"/>
                </a:cxn>
                <a:cxn ang="0">
                  <a:pos x="758" y="358"/>
                </a:cxn>
                <a:cxn ang="0">
                  <a:pos x="781" y="380"/>
                </a:cxn>
                <a:cxn ang="0">
                  <a:pos x="805" y="397"/>
                </a:cxn>
                <a:cxn ang="0">
                  <a:pos x="827" y="415"/>
                </a:cxn>
                <a:cxn ang="0">
                  <a:pos x="848" y="432"/>
                </a:cxn>
                <a:cxn ang="0">
                  <a:pos x="874" y="448"/>
                </a:cxn>
                <a:cxn ang="0">
                  <a:pos x="902" y="464"/>
                </a:cxn>
                <a:cxn ang="0">
                  <a:pos x="921" y="472"/>
                </a:cxn>
                <a:cxn ang="0">
                  <a:pos x="939" y="482"/>
                </a:cxn>
                <a:cxn ang="0">
                  <a:pos x="746" y="893"/>
                </a:cxn>
              </a:cxnLst>
              <a:rect l="0" t="0" r="r" b="b"/>
              <a:pathLst>
                <a:path w="939" h="893">
                  <a:moveTo>
                    <a:pt x="746" y="893"/>
                  </a:moveTo>
                  <a:lnTo>
                    <a:pt x="727" y="883"/>
                  </a:lnTo>
                  <a:lnTo>
                    <a:pt x="710" y="874"/>
                  </a:lnTo>
                  <a:lnTo>
                    <a:pt x="694" y="866"/>
                  </a:lnTo>
                  <a:lnTo>
                    <a:pt x="678" y="857"/>
                  </a:lnTo>
                  <a:lnTo>
                    <a:pt x="661" y="848"/>
                  </a:lnTo>
                  <a:lnTo>
                    <a:pt x="644" y="838"/>
                  </a:lnTo>
                  <a:lnTo>
                    <a:pt x="628" y="827"/>
                  </a:lnTo>
                  <a:lnTo>
                    <a:pt x="612" y="818"/>
                  </a:lnTo>
                  <a:lnTo>
                    <a:pt x="593" y="804"/>
                  </a:lnTo>
                  <a:lnTo>
                    <a:pt x="572" y="790"/>
                  </a:lnTo>
                  <a:lnTo>
                    <a:pt x="557" y="780"/>
                  </a:lnTo>
                  <a:lnTo>
                    <a:pt x="541" y="766"/>
                  </a:lnTo>
                  <a:lnTo>
                    <a:pt x="523" y="752"/>
                  </a:lnTo>
                  <a:lnTo>
                    <a:pt x="504" y="739"/>
                  </a:lnTo>
                  <a:lnTo>
                    <a:pt x="488" y="724"/>
                  </a:lnTo>
                  <a:lnTo>
                    <a:pt x="469" y="707"/>
                  </a:lnTo>
                  <a:lnTo>
                    <a:pt x="455" y="695"/>
                  </a:lnTo>
                  <a:lnTo>
                    <a:pt x="435" y="676"/>
                  </a:lnTo>
                  <a:lnTo>
                    <a:pt x="417" y="659"/>
                  </a:lnTo>
                  <a:lnTo>
                    <a:pt x="403" y="644"/>
                  </a:lnTo>
                  <a:lnTo>
                    <a:pt x="385" y="625"/>
                  </a:lnTo>
                  <a:lnTo>
                    <a:pt x="373" y="613"/>
                  </a:lnTo>
                  <a:lnTo>
                    <a:pt x="359" y="595"/>
                  </a:lnTo>
                  <a:lnTo>
                    <a:pt x="344" y="579"/>
                  </a:lnTo>
                  <a:lnTo>
                    <a:pt x="329" y="558"/>
                  </a:lnTo>
                  <a:lnTo>
                    <a:pt x="314" y="541"/>
                  </a:lnTo>
                  <a:lnTo>
                    <a:pt x="301" y="522"/>
                  </a:lnTo>
                  <a:lnTo>
                    <a:pt x="283" y="498"/>
                  </a:lnTo>
                  <a:lnTo>
                    <a:pt x="269" y="478"/>
                  </a:lnTo>
                  <a:lnTo>
                    <a:pt x="253" y="456"/>
                  </a:lnTo>
                  <a:lnTo>
                    <a:pt x="238" y="433"/>
                  </a:lnTo>
                  <a:lnTo>
                    <a:pt x="225" y="408"/>
                  </a:lnTo>
                  <a:lnTo>
                    <a:pt x="210" y="384"/>
                  </a:lnTo>
                  <a:lnTo>
                    <a:pt x="201" y="362"/>
                  </a:lnTo>
                  <a:lnTo>
                    <a:pt x="189" y="341"/>
                  </a:lnTo>
                  <a:lnTo>
                    <a:pt x="179" y="318"/>
                  </a:lnTo>
                  <a:lnTo>
                    <a:pt x="0" y="403"/>
                  </a:lnTo>
                  <a:lnTo>
                    <a:pt x="295" y="0"/>
                  </a:lnTo>
                  <a:lnTo>
                    <a:pt x="794" y="44"/>
                  </a:lnTo>
                  <a:lnTo>
                    <a:pt x="593" y="133"/>
                  </a:lnTo>
                  <a:lnTo>
                    <a:pt x="605" y="159"/>
                  </a:lnTo>
                  <a:lnTo>
                    <a:pt x="620" y="186"/>
                  </a:lnTo>
                  <a:lnTo>
                    <a:pt x="638" y="215"/>
                  </a:lnTo>
                  <a:lnTo>
                    <a:pt x="659" y="246"/>
                  </a:lnTo>
                  <a:lnTo>
                    <a:pt x="676" y="269"/>
                  </a:lnTo>
                  <a:lnTo>
                    <a:pt x="697" y="294"/>
                  </a:lnTo>
                  <a:lnTo>
                    <a:pt x="717" y="318"/>
                  </a:lnTo>
                  <a:lnTo>
                    <a:pt x="738" y="339"/>
                  </a:lnTo>
                  <a:lnTo>
                    <a:pt x="758" y="358"/>
                  </a:lnTo>
                  <a:lnTo>
                    <a:pt x="781" y="380"/>
                  </a:lnTo>
                  <a:lnTo>
                    <a:pt x="805" y="397"/>
                  </a:lnTo>
                  <a:lnTo>
                    <a:pt x="827" y="415"/>
                  </a:lnTo>
                  <a:lnTo>
                    <a:pt x="848" y="432"/>
                  </a:lnTo>
                  <a:lnTo>
                    <a:pt x="874" y="448"/>
                  </a:lnTo>
                  <a:lnTo>
                    <a:pt x="902" y="464"/>
                  </a:lnTo>
                  <a:lnTo>
                    <a:pt x="921" y="472"/>
                  </a:lnTo>
                  <a:lnTo>
                    <a:pt x="939" y="482"/>
                  </a:lnTo>
                  <a:lnTo>
                    <a:pt x="746" y="893"/>
                  </a:lnTo>
                  <a:close/>
                </a:path>
              </a:pathLst>
            </a:custGeom>
            <a:solidFill>
              <a:srgbClr val="FF00FF"/>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80" name="Freeform 8"/>
            <p:cNvSpPr>
              <a:spLocks/>
            </p:cNvSpPr>
            <p:nvPr/>
          </p:nvSpPr>
          <p:spPr bwMode="auto">
            <a:xfrm>
              <a:off x="2361" y="3059"/>
              <a:ext cx="1021" cy="815"/>
            </a:xfrm>
            <a:custGeom>
              <a:avLst/>
              <a:gdLst/>
              <a:ahLst/>
              <a:cxnLst>
                <a:cxn ang="0">
                  <a:pos x="409" y="0"/>
                </a:cxn>
                <a:cxn ang="0">
                  <a:pos x="324" y="211"/>
                </a:cxn>
                <a:cxn ang="0">
                  <a:pos x="345" y="219"/>
                </a:cxn>
                <a:cxn ang="0">
                  <a:pos x="362" y="224"/>
                </a:cxn>
                <a:cxn ang="0">
                  <a:pos x="383" y="230"/>
                </a:cxn>
                <a:cxn ang="0">
                  <a:pos x="406" y="237"/>
                </a:cxn>
                <a:cxn ang="0">
                  <a:pos x="432" y="241"/>
                </a:cxn>
                <a:cxn ang="0">
                  <a:pos x="457" y="245"/>
                </a:cxn>
                <a:cxn ang="0">
                  <a:pos x="480" y="249"/>
                </a:cxn>
                <a:cxn ang="0">
                  <a:pos x="509" y="252"/>
                </a:cxn>
                <a:cxn ang="0">
                  <a:pos x="537" y="254"/>
                </a:cxn>
                <a:cxn ang="0">
                  <a:pos x="589" y="254"/>
                </a:cxn>
                <a:cxn ang="0">
                  <a:pos x="616" y="253"/>
                </a:cxn>
                <a:cxn ang="0">
                  <a:pos x="641" y="250"/>
                </a:cxn>
                <a:cxn ang="0">
                  <a:pos x="667" y="247"/>
                </a:cxn>
                <a:cxn ang="0">
                  <a:pos x="693" y="242"/>
                </a:cxn>
                <a:cxn ang="0">
                  <a:pos x="716" y="239"/>
                </a:cxn>
                <a:cxn ang="0">
                  <a:pos x="745" y="231"/>
                </a:cxn>
                <a:cxn ang="0">
                  <a:pos x="772" y="223"/>
                </a:cxn>
                <a:cxn ang="0">
                  <a:pos x="1021" y="616"/>
                </a:cxn>
                <a:cxn ang="0">
                  <a:pos x="996" y="625"/>
                </a:cxn>
                <a:cxn ang="0">
                  <a:pos x="973" y="635"/>
                </a:cxn>
                <a:cxn ang="0">
                  <a:pos x="953" y="642"/>
                </a:cxn>
                <a:cxn ang="0">
                  <a:pos x="931" y="649"/>
                </a:cxn>
                <a:cxn ang="0">
                  <a:pos x="910" y="656"/>
                </a:cxn>
                <a:cxn ang="0">
                  <a:pos x="888" y="662"/>
                </a:cxn>
                <a:cxn ang="0">
                  <a:pos x="869" y="668"/>
                </a:cxn>
                <a:cxn ang="0">
                  <a:pos x="849" y="672"/>
                </a:cxn>
                <a:cxn ang="0">
                  <a:pos x="828" y="677"/>
                </a:cxn>
                <a:cxn ang="0">
                  <a:pos x="805" y="683"/>
                </a:cxn>
                <a:cxn ang="0">
                  <a:pos x="779" y="687"/>
                </a:cxn>
                <a:cxn ang="0">
                  <a:pos x="757" y="691"/>
                </a:cxn>
                <a:cxn ang="0">
                  <a:pos x="733" y="696"/>
                </a:cxn>
                <a:cxn ang="0">
                  <a:pos x="708" y="699"/>
                </a:cxn>
                <a:cxn ang="0">
                  <a:pos x="681" y="702"/>
                </a:cxn>
                <a:cxn ang="0">
                  <a:pos x="652" y="703"/>
                </a:cxn>
                <a:cxn ang="0">
                  <a:pos x="625" y="706"/>
                </a:cxn>
                <a:cxn ang="0">
                  <a:pos x="597" y="706"/>
                </a:cxn>
                <a:cxn ang="0">
                  <a:pos x="569" y="706"/>
                </a:cxn>
                <a:cxn ang="0">
                  <a:pos x="532" y="706"/>
                </a:cxn>
                <a:cxn ang="0">
                  <a:pos x="500" y="705"/>
                </a:cxn>
                <a:cxn ang="0">
                  <a:pos x="477" y="703"/>
                </a:cxn>
                <a:cxn ang="0">
                  <a:pos x="451" y="702"/>
                </a:cxn>
                <a:cxn ang="0">
                  <a:pos x="425" y="699"/>
                </a:cxn>
                <a:cxn ang="0">
                  <a:pos x="395" y="695"/>
                </a:cxn>
                <a:cxn ang="0">
                  <a:pos x="369" y="690"/>
                </a:cxn>
                <a:cxn ang="0">
                  <a:pos x="345" y="687"/>
                </a:cxn>
                <a:cxn ang="0">
                  <a:pos x="313" y="679"/>
                </a:cxn>
                <a:cxn ang="0">
                  <a:pos x="291" y="673"/>
                </a:cxn>
                <a:cxn ang="0">
                  <a:pos x="261" y="668"/>
                </a:cxn>
                <a:cxn ang="0">
                  <a:pos x="237" y="660"/>
                </a:cxn>
                <a:cxn ang="0">
                  <a:pos x="211" y="653"/>
                </a:cxn>
                <a:cxn ang="0">
                  <a:pos x="185" y="643"/>
                </a:cxn>
                <a:cxn ang="0">
                  <a:pos x="152" y="631"/>
                </a:cxn>
                <a:cxn ang="0">
                  <a:pos x="74" y="815"/>
                </a:cxn>
                <a:cxn ang="0">
                  <a:pos x="0" y="292"/>
                </a:cxn>
                <a:cxn ang="0">
                  <a:pos x="409" y="0"/>
                </a:cxn>
              </a:cxnLst>
              <a:rect l="0" t="0" r="r" b="b"/>
              <a:pathLst>
                <a:path w="1021" h="815">
                  <a:moveTo>
                    <a:pt x="409" y="0"/>
                  </a:moveTo>
                  <a:lnTo>
                    <a:pt x="324" y="211"/>
                  </a:lnTo>
                  <a:lnTo>
                    <a:pt x="345" y="219"/>
                  </a:lnTo>
                  <a:lnTo>
                    <a:pt x="362" y="224"/>
                  </a:lnTo>
                  <a:lnTo>
                    <a:pt x="383" y="230"/>
                  </a:lnTo>
                  <a:lnTo>
                    <a:pt x="406" y="237"/>
                  </a:lnTo>
                  <a:lnTo>
                    <a:pt x="432" y="241"/>
                  </a:lnTo>
                  <a:lnTo>
                    <a:pt x="457" y="245"/>
                  </a:lnTo>
                  <a:lnTo>
                    <a:pt x="480" y="249"/>
                  </a:lnTo>
                  <a:lnTo>
                    <a:pt x="509" y="252"/>
                  </a:lnTo>
                  <a:lnTo>
                    <a:pt x="537" y="254"/>
                  </a:lnTo>
                  <a:lnTo>
                    <a:pt x="589" y="254"/>
                  </a:lnTo>
                  <a:lnTo>
                    <a:pt x="616" y="253"/>
                  </a:lnTo>
                  <a:lnTo>
                    <a:pt x="641" y="250"/>
                  </a:lnTo>
                  <a:lnTo>
                    <a:pt x="667" y="247"/>
                  </a:lnTo>
                  <a:lnTo>
                    <a:pt x="693" y="242"/>
                  </a:lnTo>
                  <a:lnTo>
                    <a:pt x="716" y="239"/>
                  </a:lnTo>
                  <a:lnTo>
                    <a:pt x="745" y="231"/>
                  </a:lnTo>
                  <a:lnTo>
                    <a:pt x="772" y="223"/>
                  </a:lnTo>
                  <a:lnTo>
                    <a:pt x="1021" y="616"/>
                  </a:lnTo>
                  <a:lnTo>
                    <a:pt x="996" y="625"/>
                  </a:lnTo>
                  <a:lnTo>
                    <a:pt x="973" y="635"/>
                  </a:lnTo>
                  <a:lnTo>
                    <a:pt x="953" y="642"/>
                  </a:lnTo>
                  <a:lnTo>
                    <a:pt x="931" y="649"/>
                  </a:lnTo>
                  <a:lnTo>
                    <a:pt x="910" y="656"/>
                  </a:lnTo>
                  <a:lnTo>
                    <a:pt x="888" y="662"/>
                  </a:lnTo>
                  <a:lnTo>
                    <a:pt x="869" y="668"/>
                  </a:lnTo>
                  <a:lnTo>
                    <a:pt x="849" y="672"/>
                  </a:lnTo>
                  <a:lnTo>
                    <a:pt x="828" y="677"/>
                  </a:lnTo>
                  <a:lnTo>
                    <a:pt x="805" y="683"/>
                  </a:lnTo>
                  <a:lnTo>
                    <a:pt x="779" y="687"/>
                  </a:lnTo>
                  <a:lnTo>
                    <a:pt x="757" y="691"/>
                  </a:lnTo>
                  <a:lnTo>
                    <a:pt x="733" y="696"/>
                  </a:lnTo>
                  <a:lnTo>
                    <a:pt x="708" y="699"/>
                  </a:lnTo>
                  <a:lnTo>
                    <a:pt x="681" y="702"/>
                  </a:lnTo>
                  <a:lnTo>
                    <a:pt x="652" y="703"/>
                  </a:lnTo>
                  <a:lnTo>
                    <a:pt x="625" y="706"/>
                  </a:lnTo>
                  <a:lnTo>
                    <a:pt x="597" y="706"/>
                  </a:lnTo>
                  <a:lnTo>
                    <a:pt x="569" y="706"/>
                  </a:lnTo>
                  <a:lnTo>
                    <a:pt x="532" y="706"/>
                  </a:lnTo>
                  <a:lnTo>
                    <a:pt x="500" y="705"/>
                  </a:lnTo>
                  <a:lnTo>
                    <a:pt x="477" y="703"/>
                  </a:lnTo>
                  <a:lnTo>
                    <a:pt x="451" y="702"/>
                  </a:lnTo>
                  <a:lnTo>
                    <a:pt x="425" y="699"/>
                  </a:lnTo>
                  <a:lnTo>
                    <a:pt x="395" y="695"/>
                  </a:lnTo>
                  <a:lnTo>
                    <a:pt x="369" y="690"/>
                  </a:lnTo>
                  <a:lnTo>
                    <a:pt x="345" y="687"/>
                  </a:lnTo>
                  <a:lnTo>
                    <a:pt x="313" y="679"/>
                  </a:lnTo>
                  <a:lnTo>
                    <a:pt x="291" y="673"/>
                  </a:lnTo>
                  <a:lnTo>
                    <a:pt x="261" y="668"/>
                  </a:lnTo>
                  <a:lnTo>
                    <a:pt x="237" y="660"/>
                  </a:lnTo>
                  <a:lnTo>
                    <a:pt x="211" y="653"/>
                  </a:lnTo>
                  <a:lnTo>
                    <a:pt x="185" y="643"/>
                  </a:lnTo>
                  <a:lnTo>
                    <a:pt x="152" y="631"/>
                  </a:lnTo>
                  <a:lnTo>
                    <a:pt x="74" y="815"/>
                  </a:lnTo>
                  <a:lnTo>
                    <a:pt x="0" y="292"/>
                  </a:lnTo>
                  <a:lnTo>
                    <a:pt x="409" y="0"/>
                  </a:lnTo>
                  <a:close/>
                </a:path>
              </a:pathLst>
            </a:custGeom>
            <a:solidFill>
              <a:srgbClr val="FFFF00"/>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81" name="Freeform 9"/>
            <p:cNvSpPr>
              <a:spLocks/>
            </p:cNvSpPr>
            <p:nvPr/>
          </p:nvSpPr>
          <p:spPr bwMode="auto">
            <a:xfrm>
              <a:off x="3098" y="2901"/>
              <a:ext cx="885" cy="884"/>
            </a:xfrm>
            <a:custGeom>
              <a:avLst/>
              <a:gdLst/>
              <a:ahLst/>
              <a:cxnLst>
                <a:cxn ang="0">
                  <a:pos x="885" y="194"/>
                </a:cxn>
                <a:cxn ang="0">
                  <a:pos x="874" y="213"/>
                </a:cxn>
                <a:cxn ang="0">
                  <a:pos x="867" y="229"/>
                </a:cxn>
                <a:cxn ang="0">
                  <a:pos x="858" y="246"/>
                </a:cxn>
                <a:cxn ang="0">
                  <a:pos x="849" y="262"/>
                </a:cxn>
                <a:cxn ang="0">
                  <a:pos x="840" y="279"/>
                </a:cxn>
                <a:cxn ang="0">
                  <a:pos x="829" y="295"/>
                </a:cxn>
                <a:cxn ang="0">
                  <a:pos x="819" y="311"/>
                </a:cxn>
                <a:cxn ang="0">
                  <a:pos x="808" y="328"/>
                </a:cxn>
                <a:cxn ang="0">
                  <a:pos x="796" y="345"/>
                </a:cxn>
                <a:cxn ang="0">
                  <a:pos x="782" y="366"/>
                </a:cxn>
                <a:cxn ang="0">
                  <a:pos x="772" y="381"/>
                </a:cxn>
                <a:cxn ang="0">
                  <a:pos x="758" y="397"/>
                </a:cxn>
                <a:cxn ang="0">
                  <a:pos x="744" y="416"/>
                </a:cxn>
                <a:cxn ang="0">
                  <a:pos x="729" y="435"/>
                </a:cxn>
                <a:cxn ang="0">
                  <a:pos x="714" y="452"/>
                </a:cxn>
                <a:cxn ang="0">
                  <a:pos x="699" y="471"/>
                </a:cxn>
                <a:cxn ang="0">
                  <a:pos x="685" y="485"/>
                </a:cxn>
                <a:cxn ang="0">
                  <a:pos x="666" y="505"/>
                </a:cxn>
                <a:cxn ang="0">
                  <a:pos x="650" y="523"/>
                </a:cxn>
                <a:cxn ang="0">
                  <a:pos x="635" y="536"/>
                </a:cxn>
                <a:cxn ang="0">
                  <a:pos x="617" y="554"/>
                </a:cxn>
                <a:cxn ang="0">
                  <a:pos x="604" y="565"/>
                </a:cxn>
                <a:cxn ang="0">
                  <a:pos x="587" y="580"/>
                </a:cxn>
                <a:cxn ang="0">
                  <a:pos x="569" y="595"/>
                </a:cxn>
                <a:cxn ang="0">
                  <a:pos x="550" y="610"/>
                </a:cxn>
                <a:cxn ang="0">
                  <a:pos x="534" y="624"/>
                </a:cxn>
                <a:cxn ang="0">
                  <a:pos x="515" y="637"/>
                </a:cxn>
                <a:cxn ang="0">
                  <a:pos x="490" y="655"/>
                </a:cxn>
                <a:cxn ang="0">
                  <a:pos x="470" y="669"/>
                </a:cxn>
                <a:cxn ang="0">
                  <a:pos x="448" y="685"/>
                </a:cxn>
                <a:cxn ang="0">
                  <a:pos x="425" y="700"/>
                </a:cxn>
                <a:cxn ang="0">
                  <a:pos x="400" y="714"/>
                </a:cxn>
                <a:cxn ang="0">
                  <a:pos x="523" y="884"/>
                </a:cxn>
                <a:cxn ang="0">
                  <a:pos x="35" y="666"/>
                </a:cxn>
                <a:cxn ang="0">
                  <a:pos x="0" y="233"/>
                </a:cxn>
                <a:cxn ang="0">
                  <a:pos x="101" y="356"/>
                </a:cxn>
                <a:cxn ang="0">
                  <a:pos x="124" y="345"/>
                </a:cxn>
                <a:cxn ang="0">
                  <a:pos x="147" y="333"/>
                </a:cxn>
                <a:cxn ang="0">
                  <a:pos x="177" y="318"/>
                </a:cxn>
                <a:cxn ang="0">
                  <a:pos x="206" y="302"/>
                </a:cxn>
                <a:cxn ang="0">
                  <a:pos x="236" y="281"/>
                </a:cxn>
                <a:cxn ang="0">
                  <a:pos x="262" y="262"/>
                </a:cxn>
                <a:cxn ang="0">
                  <a:pos x="285" y="242"/>
                </a:cxn>
                <a:cxn ang="0">
                  <a:pos x="310" y="221"/>
                </a:cxn>
                <a:cxn ang="0">
                  <a:pos x="329" y="202"/>
                </a:cxn>
                <a:cxn ang="0">
                  <a:pos x="349" y="180"/>
                </a:cxn>
                <a:cxn ang="0">
                  <a:pos x="371" y="157"/>
                </a:cxn>
                <a:cxn ang="0">
                  <a:pos x="389" y="135"/>
                </a:cxn>
                <a:cxn ang="0">
                  <a:pos x="408" y="112"/>
                </a:cxn>
                <a:cxn ang="0">
                  <a:pos x="423" y="92"/>
                </a:cxn>
                <a:cxn ang="0">
                  <a:pos x="441" y="64"/>
                </a:cxn>
                <a:cxn ang="0">
                  <a:pos x="456" y="38"/>
                </a:cxn>
                <a:cxn ang="0">
                  <a:pos x="464" y="19"/>
                </a:cxn>
                <a:cxn ang="0">
                  <a:pos x="472" y="0"/>
                </a:cxn>
                <a:cxn ang="0">
                  <a:pos x="885" y="194"/>
                </a:cxn>
              </a:cxnLst>
              <a:rect l="0" t="0" r="r" b="b"/>
              <a:pathLst>
                <a:path w="885" h="884">
                  <a:moveTo>
                    <a:pt x="885" y="194"/>
                  </a:moveTo>
                  <a:lnTo>
                    <a:pt x="874" y="213"/>
                  </a:lnTo>
                  <a:lnTo>
                    <a:pt x="867" y="229"/>
                  </a:lnTo>
                  <a:lnTo>
                    <a:pt x="858" y="246"/>
                  </a:lnTo>
                  <a:lnTo>
                    <a:pt x="849" y="262"/>
                  </a:lnTo>
                  <a:lnTo>
                    <a:pt x="840" y="279"/>
                  </a:lnTo>
                  <a:lnTo>
                    <a:pt x="829" y="295"/>
                  </a:lnTo>
                  <a:lnTo>
                    <a:pt x="819" y="311"/>
                  </a:lnTo>
                  <a:lnTo>
                    <a:pt x="808" y="328"/>
                  </a:lnTo>
                  <a:lnTo>
                    <a:pt x="796" y="345"/>
                  </a:lnTo>
                  <a:lnTo>
                    <a:pt x="782" y="366"/>
                  </a:lnTo>
                  <a:lnTo>
                    <a:pt x="772" y="381"/>
                  </a:lnTo>
                  <a:lnTo>
                    <a:pt x="758" y="397"/>
                  </a:lnTo>
                  <a:lnTo>
                    <a:pt x="744" y="416"/>
                  </a:lnTo>
                  <a:lnTo>
                    <a:pt x="729" y="435"/>
                  </a:lnTo>
                  <a:lnTo>
                    <a:pt x="714" y="452"/>
                  </a:lnTo>
                  <a:lnTo>
                    <a:pt x="699" y="471"/>
                  </a:lnTo>
                  <a:lnTo>
                    <a:pt x="685" y="485"/>
                  </a:lnTo>
                  <a:lnTo>
                    <a:pt x="666" y="505"/>
                  </a:lnTo>
                  <a:lnTo>
                    <a:pt x="650" y="523"/>
                  </a:lnTo>
                  <a:lnTo>
                    <a:pt x="635" y="536"/>
                  </a:lnTo>
                  <a:lnTo>
                    <a:pt x="617" y="554"/>
                  </a:lnTo>
                  <a:lnTo>
                    <a:pt x="604" y="565"/>
                  </a:lnTo>
                  <a:lnTo>
                    <a:pt x="587" y="580"/>
                  </a:lnTo>
                  <a:lnTo>
                    <a:pt x="569" y="595"/>
                  </a:lnTo>
                  <a:lnTo>
                    <a:pt x="550" y="610"/>
                  </a:lnTo>
                  <a:lnTo>
                    <a:pt x="534" y="624"/>
                  </a:lnTo>
                  <a:lnTo>
                    <a:pt x="515" y="637"/>
                  </a:lnTo>
                  <a:lnTo>
                    <a:pt x="490" y="655"/>
                  </a:lnTo>
                  <a:lnTo>
                    <a:pt x="470" y="669"/>
                  </a:lnTo>
                  <a:lnTo>
                    <a:pt x="448" y="685"/>
                  </a:lnTo>
                  <a:lnTo>
                    <a:pt x="425" y="700"/>
                  </a:lnTo>
                  <a:lnTo>
                    <a:pt x="400" y="714"/>
                  </a:lnTo>
                  <a:lnTo>
                    <a:pt x="523" y="884"/>
                  </a:lnTo>
                  <a:lnTo>
                    <a:pt x="35" y="666"/>
                  </a:lnTo>
                  <a:lnTo>
                    <a:pt x="0" y="233"/>
                  </a:lnTo>
                  <a:lnTo>
                    <a:pt x="101" y="356"/>
                  </a:lnTo>
                  <a:lnTo>
                    <a:pt x="124" y="345"/>
                  </a:lnTo>
                  <a:lnTo>
                    <a:pt x="147" y="333"/>
                  </a:lnTo>
                  <a:lnTo>
                    <a:pt x="177" y="318"/>
                  </a:lnTo>
                  <a:lnTo>
                    <a:pt x="206" y="302"/>
                  </a:lnTo>
                  <a:lnTo>
                    <a:pt x="236" y="281"/>
                  </a:lnTo>
                  <a:lnTo>
                    <a:pt x="262" y="262"/>
                  </a:lnTo>
                  <a:lnTo>
                    <a:pt x="285" y="242"/>
                  </a:lnTo>
                  <a:lnTo>
                    <a:pt x="310" y="221"/>
                  </a:lnTo>
                  <a:lnTo>
                    <a:pt x="329" y="202"/>
                  </a:lnTo>
                  <a:lnTo>
                    <a:pt x="349" y="180"/>
                  </a:lnTo>
                  <a:lnTo>
                    <a:pt x="371" y="157"/>
                  </a:lnTo>
                  <a:lnTo>
                    <a:pt x="389" y="135"/>
                  </a:lnTo>
                  <a:lnTo>
                    <a:pt x="408" y="112"/>
                  </a:lnTo>
                  <a:lnTo>
                    <a:pt x="423" y="92"/>
                  </a:lnTo>
                  <a:lnTo>
                    <a:pt x="441" y="64"/>
                  </a:lnTo>
                  <a:lnTo>
                    <a:pt x="456" y="38"/>
                  </a:lnTo>
                  <a:lnTo>
                    <a:pt x="464" y="19"/>
                  </a:lnTo>
                  <a:lnTo>
                    <a:pt x="472" y="0"/>
                  </a:lnTo>
                  <a:lnTo>
                    <a:pt x="885" y="194"/>
                  </a:lnTo>
                  <a:close/>
                </a:path>
              </a:pathLst>
            </a:custGeom>
            <a:solidFill>
              <a:srgbClr val="008080"/>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82" name="Freeform 10"/>
            <p:cNvSpPr>
              <a:spLocks/>
            </p:cNvSpPr>
            <p:nvPr/>
          </p:nvSpPr>
          <p:spPr bwMode="auto">
            <a:xfrm>
              <a:off x="3394" y="2109"/>
              <a:ext cx="816" cy="1031"/>
            </a:xfrm>
            <a:custGeom>
              <a:avLst/>
              <a:gdLst/>
              <a:ahLst/>
              <a:cxnLst>
                <a:cxn ang="0">
                  <a:pos x="0" y="656"/>
                </a:cxn>
                <a:cxn ang="0">
                  <a:pos x="202" y="731"/>
                </a:cxn>
                <a:cxn ang="0">
                  <a:pos x="213" y="706"/>
                </a:cxn>
                <a:cxn ang="0">
                  <a:pos x="221" y="682"/>
                </a:cxn>
                <a:cxn ang="0">
                  <a:pos x="228" y="658"/>
                </a:cxn>
                <a:cxn ang="0">
                  <a:pos x="234" y="638"/>
                </a:cxn>
                <a:cxn ang="0">
                  <a:pos x="239" y="616"/>
                </a:cxn>
                <a:cxn ang="0">
                  <a:pos x="245" y="589"/>
                </a:cxn>
                <a:cxn ang="0">
                  <a:pos x="249" y="564"/>
                </a:cxn>
                <a:cxn ang="0">
                  <a:pos x="251" y="541"/>
                </a:cxn>
                <a:cxn ang="0">
                  <a:pos x="256" y="512"/>
                </a:cxn>
                <a:cxn ang="0">
                  <a:pos x="257" y="484"/>
                </a:cxn>
                <a:cxn ang="0">
                  <a:pos x="257" y="432"/>
                </a:cxn>
                <a:cxn ang="0">
                  <a:pos x="256" y="404"/>
                </a:cxn>
                <a:cxn ang="0">
                  <a:pos x="254" y="380"/>
                </a:cxn>
                <a:cxn ang="0">
                  <a:pos x="250" y="355"/>
                </a:cxn>
                <a:cxn ang="0">
                  <a:pos x="246" y="328"/>
                </a:cxn>
                <a:cxn ang="0">
                  <a:pos x="241" y="305"/>
                </a:cxn>
                <a:cxn ang="0">
                  <a:pos x="235" y="276"/>
                </a:cxn>
                <a:cxn ang="0">
                  <a:pos x="227" y="249"/>
                </a:cxn>
                <a:cxn ang="0">
                  <a:pos x="620" y="0"/>
                </a:cxn>
                <a:cxn ang="0">
                  <a:pos x="630" y="25"/>
                </a:cxn>
                <a:cxn ang="0">
                  <a:pos x="638" y="48"/>
                </a:cxn>
                <a:cxn ang="0">
                  <a:pos x="646" y="69"/>
                </a:cxn>
                <a:cxn ang="0">
                  <a:pos x="653" y="91"/>
                </a:cxn>
                <a:cxn ang="0">
                  <a:pos x="659" y="111"/>
                </a:cxn>
                <a:cxn ang="0">
                  <a:pos x="667" y="133"/>
                </a:cxn>
                <a:cxn ang="0">
                  <a:pos x="671" y="152"/>
                </a:cxn>
                <a:cxn ang="0">
                  <a:pos x="676" y="172"/>
                </a:cxn>
                <a:cxn ang="0">
                  <a:pos x="680" y="193"/>
                </a:cxn>
                <a:cxn ang="0">
                  <a:pos x="687" y="216"/>
                </a:cxn>
                <a:cxn ang="0">
                  <a:pos x="690" y="242"/>
                </a:cxn>
                <a:cxn ang="0">
                  <a:pos x="695" y="264"/>
                </a:cxn>
                <a:cxn ang="0">
                  <a:pos x="700" y="288"/>
                </a:cxn>
                <a:cxn ang="0">
                  <a:pos x="704" y="313"/>
                </a:cxn>
                <a:cxn ang="0">
                  <a:pos x="705" y="340"/>
                </a:cxn>
                <a:cxn ang="0">
                  <a:pos x="708" y="369"/>
                </a:cxn>
                <a:cxn ang="0">
                  <a:pos x="709" y="396"/>
                </a:cxn>
                <a:cxn ang="0">
                  <a:pos x="709" y="424"/>
                </a:cxn>
                <a:cxn ang="0">
                  <a:pos x="709" y="452"/>
                </a:cxn>
                <a:cxn ang="0">
                  <a:pos x="709" y="489"/>
                </a:cxn>
                <a:cxn ang="0">
                  <a:pos x="709" y="522"/>
                </a:cxn>
                <a:cxn ang="0">
                  <a:pos x="708" y="544"/>
                </a:cxn>
                <a:cxn ang="0">
                  <a:pos x="705" y="570"/>
                </a:cxn>
                <a:cxn ang="0">
                  <a:pos x="704" y="596"/>
                </a:cxn>
                <a:cxn ang="0">
                  <a:pos x="698" y="626"/>
                </a:cxn>
                <a:cxn ang="0">
                  <a:pos x="694" y="652"/>
                </a:cxn>
                <a:cxn ang="0">
                  <a:pos x="689" y="677"/>
                </a:cxn>
                <a:cxn ang="0">
                  <a:pos x="683" y="707"/>
                </a:cxn>
                <a:cxn ang="0">
                  <a:pos x="678" y="731"/>
                </a:cxn>
                <a:cxn ang="0">
                  <a:pos x="671" y="759"/>
                </a:cxn>
                <a:cxn ang="0">
                  <a:pos x="664" y="784"/>
                </a:cxn>
                <a:cxn ang="0">
                  <a:pos x="656" y="810"/>
                </a:cxn>
                <a:cxn ang="0">
                  <a:pos x="646" y="836"/>
                </a:cxn>
                <a:cxn ang="0">
                  <a:pos x="635" y="869"/>
                </a:cxn>
                <a:cxn ang="0">
                  <a:pos x="624" y="901"/>
                </a:cxn>
                <a:cxn ang="0">
                  <a:pos x="816" y="980"/>
                </a:cxn>
                <a:cxn ang="0">
                  <a:pos x="333" y="1031"/>
                </a:cxn>
                <a:cxn ang="0">
                  <a:pos x="0" y="656"/>
                </a:cxn>
              </a:cxnLst>
              <a:rect l="0" t="0" r="r" b="b"/>
              <a:pathLst>
                <a:path w="816" h="1031">
                  <a:moveTo>
                    <a:pt x="0" y="656"/>
                  </a:moveTo>
                  <a:lnTo>
                    <a:pt x="202" y="731"/>
                  </a:lnTo>
                  <a:lnTo>
                    <a:pt x="213" y="706"/>
                  </a:lnTo>
                  <a:lnTo>
                    <a:pt x="221" y="682"/>
                  </a:lnTo>
                  <a:lnTo>
                    <a:pt x="228" y="658"/>
                  </a:lnTo>
                  <a:lnTo>
                    <a:pt x="234" y="638"/>
                  </a:lnTo>
                  <a:lnTo>
                    <a:pt x="239" y="616"/>
                  </a:lnTo>
                  <a:lnTo>
                    <a:pt x="245" y="589"/>
                  </a:lnTo>
                  <a:lnTo>
                    <a:pt x="249" y="564"/>
                  </a:lnTo>
                  <a:lnTo>
                    <a:pt x="251" y="541"/>
                  </a:lnTo>
                  <a:lnTo>
                    <a:pt x="256" y="512"/>
                  </a:lnTo>
                  <a:lnTo>
                    <a:pt x="257" y="484"/>
                  </a:lnTo>
                  <a:lnTo>
                    <a:pt x="257" y="432"/>
                  </a:lnTo>
                  <a:lnTo>
                    <a:pt x="256" y="404"/>
                  </a:lnTo>
                  <a:lnTo>
                    <a:pt x="254" y="380"/>
                  </a:lnTo>
                  <a:lnTo>
                    <a:pt x="250" y="355"/>
                  </a:lnTo>
                  <a:lnTo>
                    <a:pt x="246" y="328"/>
                  </a:lnTo>
                  <a:lnTo>
                    <a:pt x="241" y="305"/>
                  </a:lnTo>
                  <a:lnTo>
                    <a:pt x="235" y="276"/>
                  </a:lnTo>
                  <a:lnTo>
                    <a:pt x="227" y="249"/>
                  </a:lnTo>
                  <a:lnTo>
                    <a:pt x="620" y="0"/>
                  </a:lnTo>
                  <a:lnTo>
                    <a:pt x="630" y="25"/>
                  </a:lnTo>
                  <a:lnTo>
                    <a:pt x="638" y="48"/>
                  </a:lnTo>
                  <a:lnTo>
                    <a:pt x="646" y="69"/>
                  </a:lnTo>
                  <a:lnTo>
                    <a:pt x="653" y="91"/>
                  </a:lnTo>
                  <a:lnTo>
                    <a:pt x="659" y="111"/>
                  </a:lnTo>
                  <a:lnTo>
                    <a:pt x="667" y="133"/>
                  </a:lnTo>
                  <a:lnTo>
                    <a:pt x="671" y="152"/>
                  </a:lnTo>
                  <a:lnTo>
                    <a:pt x="676" y="172"/>
                  </a:lnTo>
                  <a:lnTo>
                    <a:pt x="680" y="193"/>
                  </a:lnTo>
                  <a:lnTo>
                    <a:pt x="687" y="216"/>
                  </a:lnTo>
                  <a:lnTo>
                    <a:pt x="690" y="242"/>
                  </a:lnTo>
                  <a:lnTo>
                    <a:pt x="695" y="264"/>
                  </a:lnTo>
                  <a:lnTo>
                    <a:pt x="700" y="288"/>
                  </a:lnTo>
                  <a:lnTo>
                    <a:pt x="704" y="313"/>
                  </a:lnTo>
                  <a:lnTo>
                    <a:pt x="705" y="340"/>
                  </a:lnTo>
                  <a:lnTo>
                    <a:pt x="708" y="369"/>
                  </a:lnTo>
                  <a:lnTo>
                    <a:pt x="709" y="396"/>
                  </a:lnTo>
                  <a:lnTo>
                    <a:pt x="709" y="424"/>
                  </a:lnTo>
                  <a:lnTo>
                    <a:pt x="709" y="452"/>
                  </a:lnTo>
                  <a:lnTo>
                    <a:pt x="709" y="489"/>
                  </a:lnTo>
                  <a:lnTo>
                    <a:pt x="709" y="522"/>
                  </a:lnTo>
                  <a:lnTo>
                    <a:pt x="708" y="544"/>
                  </a:lnTo>
                  <a:lnTo>
                    <a:pt x="705" y="570"/>
                  </a:lnTo>
                  <a:lnTo>
                    <a:pt x="704" y="596"/>
                  </a:lnTo>
                  <a:lnTo>
                    <a:pt x="698" y="626"/>
                  </a:lnTo>
                  <a:lnTo>
                    <a:pt x="694" y="652"/>
                  </a:lnTo>
                  <a:lnTo>
                    <a:pt x="689" y="677"/>
                  </a:lnTo>
                  <a:lnTo>
                    <a:pt x="683" y="707"/>
                  </a:lnTo>
                  <a:lnTo>
                    <a:pt x="678" y="731"/>
                  </a:lnTo>
                  <a:lnTo>
                    <a:pt x="671" y="759"/>
                  </a:lnTo>
                  <a:lnTo>
                    <a:pt x="664" y="784"/>
                  </a:lnTo>
                  <a:lnTo>
                    <a:pt x="656" y="810"/>
                  </a:lnTo>
                  <a:lnTo>
                    <a:pt x="646" y="836"/>
                  </a:lnTo>
                  <a:lnTo>
                    <a:pt x="635" y="869"/>
                  </a:lnTo>
                  <a:lnTo>
                    <a:pt x="624" y="901"/>
                  </a:lnTo>
                  <a:lnTo>
                    <a:pt x="816" y="980"/>
                  </a:lnTo>
                  <a:lnTo>
                    <a:pt x="333" y="1031"/>
                  </a:lnTo>
                  <a:lnTo>
                    <a:pt x="0" y="656"/>
                  </a:lnTo>
                  <a:close/>
                </a:path>
              </a:pathLst>
            </a:custGeom>
            <a:solidFill>
              <a:srgbClr val="0000FF"/>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83" name="Freeform 11"/>
            <p:cNvSpPr>
              <a:spLocks/>
            </p:cNvSpPr>
            <p:nvPr/>
          </p:nvSpPr>
          <p:spPr bwMode="auto">
            <a:xfrm>
              <a:off x="3244" y="1513"/>
              <a:ext cx="955" cy="909"/>
            </a:xfrm>
            <a:custGeom>
              <a:avLst/>
              <a:gdLst/>
              <a:ahLst/>
              <a:cxnLst>
                <a:cxn ang="0">
                  <a:pos x="194" y="0"/>
                </a:cxn>
                <a:cxn ang="0">
                  <a:pos x="213" y="10"/>
                </a:cxn>
                <a:cxn ang="0">
                  <a:pos x="229" y="18"/>
                </a:cxn>
                <a:cxn ang="0">
                  <a:pos x="246" y="26"/>
                </a:cxn>
                <a:cxn ang="0">
                  <a:pos x="262" y="34"/>
                </a:cxn>
                <a:cxn ang="0">
                  <a:pos x="279" y="44"/>
                </a:cxn>
                <a:cxn ang="0">
                  <a:pos x="295" y="55"/>
                </a:cxn>
                <a:cxn ang="0">
                  <a:pos x="310" y="64"/>
                </a:cxn>
                <a:cxn ang="0">
                  <a:pos x="326" y="74"/>
                </a:cxn>
                <a:cxn ang="0">
                  <a:pos x="345" y="87"/>
                </a:cxn>
                <a:cxn ang="0">
                  <a:pos x="366" y="102"/>
                </a:cxn>
                <a:cxn ang="0">
                  <a:pos x="381" y="113"/>
                </a:cxn>
                <a:cxn ang="0">
                  <a:pos x="397" y="126"/>
                </a:cxn>
                <a:cxn ang="0">
                  <a:pos x="417" y="139"/>
                </a:cxn>
                <a:cxn ang="0">
                  <a:pos x="436" y="154"/>
                </a:cxn>
                <a:cxn ang="0">
                  <a:pos x="452" y="168"/>
                </a:cxn>
                <a:cxn ang="0">
                  <a:pos x="470" y="184"/>
                </a:cxn>
                <a:cxn ang="0">
                  <a:pos x="485" y="199"/>
                </a:cxn>
                <a:cxn ang="0">
                  <a:pos x="504" y="217"/>
                </a:cxn>
                <a:cxn ang="0">
                  <a:pos x="522" y="232"/>
                </a:cxn>
                <a:cxn ang="0">
                  <a:pos x="535" y="248"/>
                </a:cxn>
                <a:cxn ang="0">
                  <a:pos x="553" y="266"/>
                </a:cxn>
                <a:cxn ang="0">
                  <a:pos x="567" y="280"/>
                </a:cxn>
                <a:cxn ang="0">
                  <a:pos x="580" y="296"/>
                </a:cxn>
                <a:cxn ang="0">
                  <a:pos x="595" y="314"/>
                </a:cxn>
                <a:cxn ang="0">
                  <a:pos x="611" y="334"/>
                </a:cxn>
                <a:cxn ang="0">
                  <a:pos x="624" y="351"/>
                </a:cxn>
                <a:cxn ang="0">
                  <a:pos x="639" y="370"/>
                </a:cxn>
                <a:cxn ang="0">
                  <a:pos x="656" y="393"/>
                </a:cxn>
                <a:cxn ang="0">
                  <a:pos x="671" y="414"/>
                </a:cxn>
                <a:cxn ang="0">
                  <a:pos x="686" y="437"/>
                </a:cxn>
                <a:cxn ang="0">
                  <a:pos x="701" y="460"/>
                </a:cxn>
                <a:cxn ang="0">
                  <a:pos x="713" y="483"/>
                </a:cxn>
                <a:cxn ang="0">
                  <a:pos x="728" y="509"/>
                </a:cxn>
                <a:cxn ang="0">
                  <a:pos x="739" y="531"/>
                </a:cxn>
                <a:cxn ang="0">
                  <a:pos x="750" y="551"/>
                </a:cxn>
                <a:cxn ang="0">
                  <a:pos x="759" y="575"/>
                </a:cxn>
                <a:cxn ang="0">
                  <a:pos x="765" y="592"/>
                </a:cxn>
                <a:cxn ang="0">
                  <a:pos x="955" y="517"/>
                </a:cxn>
                <a:cxn ang="0">
                  <a:pos x="661" y="909"/>
                </a:cxn>
                <a:cxn ang="0">
                  <a:pos x="139" y="845"/>
                </a:cxn>
                <a:cxn ang="0">
                  <a:pos x="345" y="762"/>
                </a:cxn>
                <a:cxn ang="0">
                  <a:pos x="332" y="733"/>
                </a:cxn>
                <a:cxn ang="0">
                  <a:pos x="318" y="707"/>
                </a:cxn>
                <a:cxn ang="0">
                  <a:pos x="300" y="678"/>
                </a:cxn>
                <a:cxn ang="0">
                  <a:pos x="280" y="648"/>
                </a:cxn>
                <a:cxn ang="0">
                  <a:pos x="262" y="622"/>
                </a:cxn>
                <a:cxn ang="0">
                  <a:pos x="243" y="598"/>
                </a:cxn>
                <a:cxn ang="0">
                  <a:pos x="223" y="575"/>
                </a:cxn>
                <a:cxn ang="0">
                  <a:pos x="202" y="554"/>
                </a:cxn>
                <a:cxn ang="0">
                  <a:pos x="182" y="534"/>
                </a:cxn>
                <a:cxn ang="0">
                  <a:pos x="157" y="512"/>
                </a:cxn>
                <a:cxn ang="0">
                  <a:pos x="134" y="494"/>
                </a:cxn>
                <a:cxn ang="0">
                  <a:pos x="112" y="476"/>
                </a:cxn>
                <a:cxn ang="0">
                  <a:pos x="90" y="460"/>
                </a:cxn>
                <a:cxn ang="0">
                  <a:pos x="64" y="444"/>
                </a:cxn>
                <a:cxn ang="0">
                  <a:pos x="37" y="429"/>
                </a:cxn>
                <a:cxn ang="0">
                  <a:pos x="19" y="419"/>
                </a:cxn>
                <a:cxn ang="0">
                  <a:pos x="0" y="408"/>
                </a:cxn>
                <a:cxn ang="0">
                  <a:pos x="194" y="0"/>
                </a:cxn>
              </a:cxnLst>
              <a:rect l="0" t="0" r="r" b="b"/>
              <a:pathLst>
                <a:path w="955" h="909">
                  <a:moveTo>
                    <a:pt x="194" y="0"/>
                  </a:moveTo>
                  <a:lnTo>
                    <a:pt x="213" y="10"/>
                  </a:lnTo>
                  <a:lnTo>
                    <a:pt x="229" y="18"/>
                  </a:lnTo>
                  <a:lnTo>
                    <a:pt x="246" y="26"/>
                  </a:lnTo>
                  <a:lnTo>
                    <a:pt x="262" y="34"/>
                  </a:lnTo>
                  <a:lnTo>
                    <a:pt x="279" y="44"/>
                  </a:lnTo>
                  <a:lnTo>
                    <a:pt x="295" y="55"/>
                  </a:lnTo>
                  <a:lnTo>
                    <a:pt x="310" y="64"/>
                  </a:lnTo>
                  <a:lnTo>
                    <a:pt x="326" y="74"/>
                  </a:lnTo>
                  <a:lnTo>
                    <a:pt x="345" y="87"/>
                  </a:lnTo>
                  <a:lnTo>
                    <a:pt x="366" y="102"/>
                  </a:lnTo>
                  <a:lnTo>
                    <a:pt x="381" y="113"/>
                  </a:lnTo>
                  <a:lnTo>
                    <a:pt x="397" y="126"/>
                  </a:lnTo>
                  <a:lnTo>
                    <a:pt x="417" y="139"/>
                  </a:lnTo>
                  <a:lnTo>
                    <a:pt x="436" y="154"/>
                  </a:lnTo>
                  <a:lnTo>
                    <a:pt x="452" y="168"/>
                  </a:lnTo>
                  <a:lnTo>
                    <a:pt x="470" y="184"/>
                  </a:lnTo>
                  <a:lnTo>
                    <a:pt x="485" y="199"/>
                  </a:lnTo>
                  <a:lnTo>
                    <a:pt x="504" y="217"/>
                  </a:lnTo>
                  <a:lnTo>
                    <a:pt x="522" y="232"/>
                  </a:lnTo>
                  <a:lnTo>
                    <a:pt x="535" y="248"/>
                  </a:lnTo>
                  <a:lnTo>
                    <a:pt x="553" y="266"/>
                  </a:lnTo>
                  <a:lnTo>
                    <a:pt x="567" y="280"/>
                  </a:lnTo>
                  <a:lnTo>
                    <a:pt x="580" y="296"/>
                  </a:lnTo>
                  <a:lnTo>
                    <a:pt x="595" y="314"/>
                  </a:lnTo>
                  <a:lnTo>
                    <a:pt x="611" y="334"/>
                  </a:lnTo>
                  <a:lnTo>
                    <a:pt x="624" y="351"/>
                  </a:lnTo>
                  <a:lnTo>
                    <a:pt x="639" y="370"/>
                  </a:lnTo>
                  <a:lnTo>
                    <a:pt x="656" y="393"/>
                  </a:lnTo>
                  <a:lnTo>
                    <a:pt x="671" y="414"/>
                  </a:lnTo>
                  <a:lnTo>
                    <a:pt x="686" y="437"/>
                  </a:lnTo>
                  <a:lnTo>
                    <a:pt x="701" y="460"/>
                  </a:lnTo>
                  <a:lnTo>
                    <a:pt x="713" y="483"/>
                  </a:lnTo>
                  <a:lnTo>
                    <a:pt x="728" y="509"/>
                  </a:lnTo>
                  <a:lnTo>
                    <a:pt x="739" y="531"/>
                  </a:lnTo>
                  <a:lnTo>
                    <a:pt x="750" y="551"/>
                  </a:lnTo>
                  <a:lnTo>
                    <a:pt x="759" y="575"/>
                  </a:lnTo>
                  <a:lnTo>
                    <a:pt x="765" y="592"/>
                  </a:lnTo>
                  <a:lnTo>
                    <a:pt x="955" y="517"/>
                  </a:lnTo>
                  <a:lnTo>
                    <a:pt x="661" y="909"/>
                  </a:lnTo>
                  <a:lnTo>
                    <a:pt x="139" y="845"/>
                  </a:lnTo>
                  <a:lnTo>
                    <a:pt x="345" y="762"/>
                  </a:lnTo>
                  <a:lnTo>
                    <a:pt x="332" y="733"/>
                  </a:lnTo>
                  <a:lnTo>
                    <a:pt x="318" y="707"/>
                  </a:lnTo>
                  <a:lnTo>
                    <a:pt x="300" y="678"/>
                  </a:lnTo>
                  <a:lnTo>
                    <a:pt x="280" y="648"/>
                  </a:lnTo>
                  <a:lnTo>
                    <a:pt x="262" y="622"/>
                  </a:lnTo>
                  <a:lnTo>
                    <a:pt x="243" y="598"/>
                  </a:lnTo>
                  <a:lnTo>
                    <a:pt x="223" y="575"/>
                  </a:lnTo>
                  <a:lnTo>
                    <a:pt x="202" y="554"/>
                  </a:lnTo>
                  <a:lnTo>
                    <a:pt x="182" y="534"/>
                  </a:lnTo>
                  <a:lnTo>
                    <a:pt x="157" y="512"/>
                  </a:lnTo>
                  <a:lnTo>
                    <a:pt x="134" y="494"/>
                  </a:lnTo>
                  <a:lnTo>
                    <a:pt x="112" y="476"/>
                  </a:lnTo>
                  <a:lnTo>
                    <a:pt x="90" y="460"/>
                  </a:lnTo>
                  <a:lnTo>
                    <a:pt x="64" y="444"/>
                  </a:lnTo>
                  <a:lnTo>
                    <a:pt x="37" y="429"/>
                  </a:lnTo>
                  <a:lnTo>
                    <a:pt x="19" y="419"/>
                  </a:lnTo>
                  <a:lnTo>
                    <a:pt x="0" y="408"/>
                  </a:lnTo>
                  <a:lnTo>
                    <a:pt x="194" y="0"/>
                  </a:lnTo>
                  <a:close/>
                </a:path>
              </a:pathLst>
            </a:custGeom>
            <a:solidFill>
              <a:srgbClr val="00FF00"/>
            </a:solidFill>
            <a:ln w="15875">
              <a:solidFill>
                <a:srgbClr val="000000"/>
              </a:solidFill>
              <a:prstDash val="solid"/>
              <a:round/>
              <a:headEnd/>
              <a:tailEnd/>
            </a:ln>
          </p:spPr>
          <p:txBody>
            <a:bodyPr/>
            <a:lstStyle/>
            <a:p>
              <a:endParaRPr lang="fr-CH">
                <a:solidFill>
                  <a:schemeClr val="bg2">
                    <a:lumMod val="10000"/>
                  </a:schemeClr>
                </a:solidFill>
              </a:endParaRPr>
            </a:p>
          </p:txBody>
        </p:sp>
        <p:sp>
          <p:nvSpPr>
            <p:cNvPr id="3084" name="Freeform 12"/>
            <p:cNvSpPr>
              <a:spLocks/>
            </p:cNvSpPr>
            <p:nvPr/>
          </p:nvSpPr>
          <p:spPr bwMode="auto">
            <a:xfrm>
              <a:off x="2574" y="1281"/>
              <a:ext cx="924" cy="744"/>
            </a:xfrm>
            <a:custGeom>
              <a:avLst/>
              <a:gdLst/>
              <a:ahLst/>
              <a:cxnLst>
                <a:cxn ang="0">
                  <a:pos x="494" y="744"/>
                </a:cxn>
                <a:cxn ang="0">
                  <a:pos x="554" y="599"/>
                </a:cxn>
                <a:cxn ang="0">
                  <a:pos x="535" y="594"/>
                </a:cxn>
                <a:cxn ang="0">
                  <a:pos x="513" y="588"/>
                </a:cxn>
                <a:cxn ang="0">
                  <a:pos x="485" y="583"/>
                </a:cxn>
                <a:cxn ang="0">
                  <a:pos x="462" y="579"/>
                </a:cxn>
                <a:cxn ang="0">
                  <a:pos x="436" y="576"/>
                </a:cxn>
                <a:cxn ang="0">
                  <a:pos x="409" y="573"/>
                </a:cxn>
                <a:cxn ang="0">
                  <a:pos x="380" y="571"/>
                </a:cxn>
                <a:cxn ang="0">
                  <a:pos x="328" y="571"/>
                </a:cxn>
                <a:cxn ang="0">
                  <a:pos x="301" y="572"/>
                </a:cxn>
                <a:cxn ang="0">
                  <a:pos x="276" y="575"/>
                </a:cxn>
                <a:cxn ang="0">
                  <a:pos x="250" y="577"/>
                </a:cxn>
                <a:cxn ang="0">
                  <a:pos x="226" y="581"/>
                </a:cxn>
                <a:cxn ang="0">
                  <a:pos x="201" y="587"/>
                </a:cxn>
                <a:cxn ang="0">
                  <a:pos x="173" y="592"/>
                </a:cxn>
                <a:cxn ang="0">
                  <a:pos x="147" y="601"/>
                </a:cxn>
                <a:cxn ang="0">
                  <a:pos x="214" y="295"/>
                </a:cxn>
                <a:cxn ang="0">
                  <a:pos x="0" y="172"/>
                </a:cxn>
                <a:cxn ang="0">
                  <a:pos x="11" y="169"/>
                </a:cxn>
                <a:cxn ang="0">
                  <a:pos x="33" y="161"/>
                </a:cxn>
                <a:cxn ang="0">
                  <a:pos x="50" y="157"/>
                </a:cxn>
                <a:cxn ang="0">
                  <a:pos x="69" y="150"/>
                </a:cxn>
                <a:cxn ang="0">
                  <a:pos x="92" y="146"/>
                </a:cxn>
                <a:cxn ang="0">
                  <a:pos x="111" y="141"/>
                </a:cxn>
                <a:cxn ang="0">
                  <a:pos x="137" y="135"/>
                </a:cxn>
                <a:cxn ang="0">
                  <a:pos x="159" y="131"/>
                </a:cxn>
                <a:cxn ang="0">
                  <a:pos x="184" y="128"/>
                </a:cxn>
                <a:cxn ang="0">
                  <a:pos x="211" y="124"/>
                </a:cxn>
                <a:cxn ang="0">
                  <a:pos x="235" y="122"/>
                </a:cxn>
                <a:cxn ang="0">
                  <a:pos x="265" y="120"/>
                </a:cxn>
                <a:cxn ang="0">
                  <a:pos x="293" y="119"/>
                </a:cxn>
                <a:cxn ang="0">
                  <a:pos x="320" y="119"/>
                </a:cxn>
                <a:cxn ang="0">
                  <a:pos x="350" y="119"/>
                </a:cxn>
                <a:cxn ang="0">
                  <a:pos x="386" y="119"/>
                </a:cxn>
                <a:cxn ang="0">
                  <a:pos x="418" y="119"/>
                </a:cxn>
                <a:cxn ang="0">
                  <a:pos x="440" y="120"/>
                </a:cxn>
                <a:cxn ang="0">
                  <a:pos x="466" y="123"/>
                </a:cxn>
                <a:cxn ang="0">
                  <a:pos x="492" y="126"/>
                </a:cxn>
                <a:cxn ang="0">
                  <a:pos x="522" y="128"/>
                </a:cxn>
                <a:cxn ang="0">
                  <a:pos x="548" y="134"/>
                </a:cxn>
                <a:cxn ang="0">
                  <a:pos x="572" y="139"/>
                </a:cxn>
                <a:cxn ang="0">
                  <a:pos x="603" y="145"/>
                </a:cxn>
                <a:cxn ang="0">
                  <a:pos x="628" y="150"/>
                </a:cxn>
                <a:cxn ang="0">
                  <a:pos x="656" y="158"/>
                </a:cxn>
                <a:cxn ang="0">
                  <a:pos x="681" y="164"/>
                </a:cxn>
                <a:cxn ang="0">
                  <a:pos x="707" y="172"/>
                </a:cxn>
                <a:cxn ang="0">
                  <a:pos x="734" y="180"/>
                </a:cxn>
                <a:cxn ang="0">
                  <a:pos x="812" y="0"/>
                </a:cxn>
                <a:cxn ang="0">
                  <a:pos x="924" y="505"/>
                </a:cxn>
                <a:cxn ang="0">
                  <a:pos x="494" y="744"/>
                </a:cxn>
              </a:cxnLst>
              <a:rect l="0" t="0" r="r" b="b"/>
              <a:pathLst>
                <a:path w="924" h="744">
                  <a:moveTo>
                    <a:pt x="494" y="744"/>
                  </a:moveTo>
                  <a:lnTo>
                    <a:pt x="554" y="599"/>
                  </a:lnTo>
                  <a:lnTo>
                    <a:pt x="535" y="594"/>
                  </a:lnTo>
                  <a:lnTo>
                    <a:pt x="513" y="588"/>
                  </a:lnTo>
                  <a:lnTo>
                    <a:pt x="485" y="583"/>
                  </a:lnTo>
                  <a:lnTo>
                    <a:pt x="462" y="579"/>
                  </a:lnTo>
                  <a:lnTo>
                    <a:pt x="436" y="576"/>
                  </a:lnTo>
                  <a:lnTo>
                    <a:pt x="409" y="573"/>
                  </a:lnTo>
                  <a:lnTo>
                    <a:pt x="380" y="571"/>
                  </a:lnTo>
                  <a:lnTo>
                    <a:pt x="328" y="571"/>
                  </a:lnTo>
                  <a:lnTo>
                    <a:pt x="301" y="572"/>
                  </a:lnTo>
                  <a:lnTo>
                    <a:pt x="276" y="575"/>
                  </a:lnTo>
                  <a:lnTo>
                    <a:pt x="250" y="577"/>
                  </a:lnTo>
                  <a:lnTo>
                    <a:pt x="226" y="581"/>
                  </a:lnTo>
                  <a:lnTo>
                    <a:pt x="201" y="587"/>
                  </a:lnTo>
                  <a:lnTo>
                    <a:pt x="173" y="592"/>
                  </a:lnTo>
                  <a:lnTo>
                    <a:pt x="147" y="601"/>
                  </a:lnTo>
                  <a:lnTo>
                    <a:pt x="214" y="295"/>
                  </a:lnTo>
                  <a:lnTo>
                    <a:pt x="0" y="172"/>
                  </a:lnTo>
                  <a:lnTo>
                    <a:pt x="11" y="169"/>
                  </a:lnTo>
                  <a:lnTo>
                    <a:pt x="33" y="161"/>
                  </a:lnTo>
                  <a:lnTo>
                    <a:pt x="50" y="157"/>
                  </a:lnTo>
                  <a:lnTo>
                    <a:pt x="69" y="150"/>
                  </a:lnTo>
                  <a:lnTo>
                    <a:pt x="92" y="146"/>
                  </a:lnTo>
                  <a:lnTo>
                    <a:pt x="111" y="141"/>
                  </a:lnTo>
                  <a:lnTo>
                    <a:pt x="137" y="135"/>
                  </a:lnTo>
                  <a:lnTo>
                    <a:pt x="159" y="131"/>
                  </a:lnTo>
                  <a:lnTo>
                    <a:pt x="184" y="128"/>
                  </a:lnTo>
                  <a:lnTo>
                    <a:pt x="211" y="124"/>
                  </a:lnTo>
                  <a:lnTo>
                    <a:pt x="235" y="122"/>
                  </a:lnTo>
                  <a:lnTo>
                    <a:pt x="265" y="120"/>
                  </a:lnTo>
                  <a:lnTo>
                    <a:pt x="293" y="119"/>
                  </a:lnTo>
                  <a:lnTo>
                    <a:pt x="320" y="119"/>
                  </a:lnTo>
                  <a:lnTo>
                    <a:pt x="350" y="119"/>
                  </a:lnTo>
                  <a:lnTo>
                    <a:pt x="386" y="119"/>
                  </a:lnTo>
                  <a:lnTo>
                    <a:pt x="418" y="119"/>
                  </a:lnTo>
                  <a:lnTo>
                    <a:pt x="440" y="120"/>
                  </a:lnTo>
                  <a:lnTo>
                    <a:pt x="466" y="123"/>
                  </a:lnTo>
                  <a:lnTo>
                    <a:pt x="492" y="126"/>
                  </a:lnTo>
                  <a:lnTo>
                    <a:pt x="522" y="128"/>
                  </a:lnTo>
                  <a:lnTo>
                    <a:pt x="548" y="134"/>
                  </a:lnTo>
                  <a:lnTo>
                    <a:pt x="572" y="139"/>
                  </a:lnTo>
                  <a:lnTo>
                    <a:pt x="603" y="145"/>
                  </a:lnTo>
                  <a:lnTo>
                    <a:pt x="628" y="150"/>
                  </a:lnTo>
                  <a:lnTo>
                    <a:pt x="656" y="158"/>
                  </a:lnTo>
                  <a:lnTo>
                    <a:pt x="681" y="164"/>
                  </a:lnTo>
                  <a:lnTo>
                    <a:pt x="707" y="172"/>
                  </a:lnTo>
                  <a:lnTo>
                    <a:pt x="734" y="180"/>
                  </a:lnTo>
                  <a:lnTo>
                    <a:pt x="812" y="0"/>
                  </a:lnTo>
                  <a:lnTo>
                    <a:pt x="924" y="505"/>
                  </a:lnTo>
                  <a:lnTo>
                    <a:pt x="494" y="744"/>
                  </a:lnTo>
                  <a:close/>
                </a:path>
              </a:pathLst>
            </a:custGeom>
            <a:solidFill>
              <a:srgbClr val="FF0000"/>
            </a:solidFill>
            <a:ln w="15875">
              <a:solidFill>
                <a:srgbClr val="000000"/>
              </a:solidFill>
              <a:prstDash val="solid"/>
              <a:round/>
              <a:headEnd/>
              <a:tailEnd/>
            </a:ln>
          </p:spPr>
          <p:txBody>
            <a:bodyPr/>
            <a:lstStyle/>
            <a:p>
              <a:endParaRPr lang="fr-CH">
                <a:solidFill>
                  <a:schemeClr val="bg2">
                    <a:lumMod val="10000"/>
                  </a:schemeClr>
                </a:solidFill>
              </a:endParaRPr>
            </a:p>
          </p:txBody>
        </p:sp>
      </p:grpSp>
      <p:sp>
        <p:nvSpPr>
          <p:cNvPr id="3085" name="Rectangle 13"/>
          <p:cNvSpPr>
            <a:spLocks noChangeArrowheads="1"/>
          </p:cNvSpPr>
          <p:nvPr/>
        </p:nvSpPr>
        <p:spPr bwMode="auto">
          <a:xfrm>
            <a:off x="6232525" y="2311400"/>
            <a:ext cx="1777731"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Pré-désinfection</a:t>
            </a:r>
            <a:endParaRPr lang="fr-FR" sz="2000" dirty="0">
              <a:solidFill>
                <a:schemeClr val="bg2">
                  <a:lumMod val="10000"/>
                </a:schemeClr>
              </a:solidFill>
            </a:endParaRPr>
          </a:p>
        </p:txBody>
      </p:sp>
      <p:sp>
        <p:nvSpPr>
          <p:cNvPr id="3086" name="Rectangle 14"/>
          <p:cNvSpPr>
            <a:spLocks noChangeArrowheads="1"/>
          </p:cNvSpPr>
          <p:nvPr/>
        </p:nvSpPr>
        <p:spPr bwMode="auto">
          <a:xfrm>
            <a:off x="4191000" y="1524000"/>
            <a:ext cx="1136530"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U</a:t>
            </a:r>
            <a:r>
              <a:rPr lang="fr-FR" sz="2000" b="1" dirty="0" smtClean="0">
                <a:solidFill>
                  <a:schemeClr val="bg2">
                    <a:lumMod val="10000"/>
                  </a:schemeClr>
                </a:solidFill>
              </a:rPr>
              <a:t>tilisation</a:t>
            </a:r>
            <a:endParaRPr lang="fr-FR" sz="2000" dirty="0">
              <a:solidFill>
                <a:schemeClr val="bg2">
                  <a:lumMod val="10000"/>
                </a:schemeClr>
              </a:solidFill>
            </a:endParaRPr>
          </a:p>
        </p:txBody>
      </p:sp>
      <p:sp>
        <p:nvSpPr>
          <p:cNvPr id="3087" name="Rectangle 15"/>
          <p:cNvSpPr>
            <a:spLocks noChangeArrowheads="1"/>
          </p:cNvSpPr>
          <p:nvPr/>
        </p:nvSpPr>
        <p:spPr bwMode="auto">
          <a:xfrm>
            <a:off x="6500826" y="3929066"/>
            <a:ext cx="2489464" cy="615553"/>
          </a:xfrm>
          <a:prstGeom prst="rect">
            <a:avLst/>
          </a:prstGeom>
          <a:noFill/>
          <a:ln w="9525">
            <a:noFill/>
            <a:miter lim="800000"/>
            <a:headEnd/>
            <a:tailEnd/>
          </a:ln>
        </p:spPr>
        <p:txBody>
          <a:bodyPr wrap="none" lIns="0" tIns="0" rIns="0" bIns="0">
            <a:spAutoFit/>
          </a:bodyPr>
          <a:lstStyle/>
          <a:p>
            <a:r>
              <a:rPr lang="fr-FR" sz="2000" b="1" dirty="0" smtClean="0">
                <a:solidFill>
                  <a:schemeClr val="bg2">
                    <a:lumMod val="10000"/>
                  </a:schemeClr>
                </a:solidFill>
              </a:rPr>
              <a:t>Nettoyage-désinfection</a:t>
            </a:r>
          </a:p>
          <a:p>
            <a:r>
              <a:rPr lang="fr-FR" sz="2000" b="1" dirty="0" smtClean="0">
                <a:solidFill>
                  <a:schemeClr val="bg2">
                    <a:lumMod val="10000"/>
                  </a:schemeClr>
                </a:solidFill>
              </a:rPr>
              <a:t>-séchage</a:t>
            </a:r>
            <a:endParaRPr lang="fr-FR" sz="2000" dirty="0">
              <a:solidFill>
                <a:schemeClr val="bg2">
                  <a:lumMod val="10000"/>
                </a:schemeClr>
              </a:solidFill>
            </a:endParaRPr>
          </a:p>
        </p:txBody>
      </p:sp>
      <p:sp>
        <p:nvSpPr>
          <p:cNvPr id="3088" name="Rectangle 16"/>
          <p:cNvSpPr>
            <a:spLocks noChangeArrowheads="1"/>
          </p:cNvSpPr>
          <p:nvPr/>
        </p:nvSpPr>
        <p:spPr bwMode="auto">
          <a:xfrm>
            <a:off x="6483350" y="5305425"/>
            <a:ext cx="1287212"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Emballage</a:t>
            </a:r>
            <a:r>
              <a:rPr lang="fr-FR" sz="1600" b="1" dirty="0">
                <a:solidFill>
                  <a:schemeClr val="bg2">
                    <a:lumMod val="10000"/>
                  </a:schemeClr>
                </a:solidFill>
              </a:rPr>
              <a:t> -</a:t>
            </a:r>
            <a:endParaRPr lang="fr-FR" dirty="0">
              <a:solidFill>
                <a:schemeClr val="bg2">
                  <a:lumMod val="10000"/>
                </a:schemeClr>
              </a:solidFill>
            </a:endParaRPr>
          </a:p>
        </p:txBody>
      </p:sp>
      <p:sp>
        <p:nvSpPr>
          <p:cNvPr id="3089" name="Rectangle 17"/>
          <p:cNvSpPr>
            <a:spLocks noChangeArrowheads="1"/>
          </p:cNvSpPr>
          <p:nvPr/>
        </p:nvSpPr>
        <p:spPr bwMode="auto">
          <a:xfrm>
            <a:off x="6483350" y="5551488"/>
            <a:ext cx="1835439"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conditionnement</a:t>
            </a:r>
            <a:endParaRPr lang="fr-FR" sz="2000" dirty="0">
              <a:solidFill>
                <a:schemeClr val="bg2">
                  <a:lumMod val="10000"/>
                </a:schemeClr>
              </a:solidFill>
            </a:endParaRPr>
          </a:p>
        </p:txBody>
      </p:sp>
      <p:sp>
        <p:nvSpPr>
          <p:cNvPr id="3090" name="Rectangle 18"/>
          <p:cNvSpPr>
            <a:spLocks noChangeArrowheads="1"/>
          </p:cNvSpPr>
          <p:nvPr/>
        </p:nvSpPr>
        <p:spPr bwMode="auto">
          <a:xfrm>
            <a:off x="3986213" y="6303963"/>
            <a:ext cx="1320874"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Stérilisation</a:t>
            </a:r>
            <a:endParaRPr lang="fr-FR" sz="2000" dirty="0">
              <a:solidFill>
                <a:schemeClr val="bg2">
                  <a:lumMod val="10000"/>
                </a:schemeClr>
              </a:solidFill>
            </a:endParaRPr>
          </a:p>
        </p:txBody>
      </p:sp>
      <p:sp>
        <p:nvSpPr>
          <p:cNvPr id="3091" name="Rectangle 19"/>
          <p:cNvSpPr>
            <a:spLocks noChangeArrowheads="1"/>
          </p:cNvSpPr>
          <p:nvPr/>
        </p:nvSpPr>
        <p:spPr bwMode="auto">
          <a:xfrm>
            <a:off x="1363663" y="3933825"/>
            <a:ext cx="982641"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Stockage</a:t>
            </a:r>
            <a:endParaRPr lang="fr-FR" sz="2000" dirty="0">
              <a:solidFill>
                <a:schemeClr val="bg2">
                  <a:lumMod val="10000"/>
                </a:schemeClr>
              </a:solidFill>
            </a:endParaRPr>
          </a:p>
        </p:txBody>
      </p:sp>
      <p:sp>
        <p:nvSpPr>
          <p:cNvPr id="3092" name="Rectangle 20"/>
          <p:cNvSpPr>
            <a:spLocks noChangeArrowheads="1"/>
          </p:cNvSpPr>
          <p:nvPr/>
        </p:nvSpPr>
        <p:spPr bwMode="auto">
          <a:xfrm>
            <a:off x="1612900" y="2311400"/>
            <a:ext cx="1336904"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Distribution</a:t>
            </a:r>
            <a:endParaRPr lang="fr-FR" sz="2000" dirty="0">
              <a:solidFill>
                <a:schemeClr val="bg2">
                  <a:lumMod val="10000"/>
                </a:schemeClr>
              </a:solidFill>
            </a:endParaRPr>
          </a:p>
        </p:txBody>
      </p:sp>
      <p:sp>
        <p:nvSpPr>
          <p:cNvPr id="3093" name="Rectangle 21"/>
          <p:cNvSpPr>
            <a:spLocks noChangeArrowheads="1"/>
          </p:cNvSpPr>
          <p:nvPr/>
        </p:nvSpPr>
        <p:spPr bwMode="auto">
          <a:xfrm>
            <a:off x="1862138" y="5554663"/>
            <a:ext cx="1067600" cy="307777"/>
          </a:xfrm>
          <a:prstGeom prst="rect">
            <a:avLst/>
          </a:prstGeom>
          <a:noFill/>
          <a:ln w="9525">
            <a:noFill/>
            <a:miter lim="800000"/>
            <a:headEnd/>
            <a:tailEnd/>
          </a:ln>
        </p:spPr>
        <p:txBody>
          <a:bodyPr wrap="none" lIns="0" tIns="0" rIns="0" bIns="0">
            <a:spAutoFit/>
          </a:bodyPr>
          <a:lstStyle/>
          <a:p>
            <a:r>
              <a:rPr lang="fr-FR" sz="2000" b="1" dirty="0">
                <a:solidFill>
                  <a:schemeClr val="bg2">
                    <a:lumMod val="10000"/>
                  </a:schemeClr>
                </a:solidFill>
              </a:rPr>
              <a:t>Contrôles</a:t>
            </a:r>
            <a:endParaRPr lang="fr-FR" sz="2000" dirty="0">
              <a:solidFill>
                <a:schemeClr val="bg2">
                  <a:lumMod val="10000"/>
                </a:schemeClr>
              </a:solidFill>
            </a:endParaRPr>
          </a:p>
        </p:txBody>
      </p:sp>
      <p:sp>
        <p:nvSpPr>
          <p:cNvPr id="22" name="Espace réservé du pied de page 21"/>
          <p:cNvSpPr>
            <a:spLocks noGrp="1"/>
          </p:cNvSpPr>
          <p:nvPr>
            <p:ph type="ftr" sz="quarter" idx="11"/>
          </p:nvPr>
        </p:nvSpPr>
        <p:spPr>
          <a:xfrm>
            <a:off x="3143240" y="6400800"/>
            <a:ext cx="2895600" cy="457200"/>
          </a:xfrm>
        </p:spPr>
        <p:txBody>
          <a:bodyPr/>
          <a:lstStyle/>
          <a:p>
            <a:r>
              <a:rPr lang="fr-FR" smtClean="0"/>
              <a:t>H.Ney 05.02.2013</a:t>
            </a:r>
            <a:endParaRPr lang="fr-FR" dirty="0"/>
          </a:p>
        </p:txBody>
      </p:sp>
      <p:sp>
        <p:nvSpPr>
          <p:cNvPr id="23" name="Espace réservé du numéro de diapositive 22"/>
          <p:cNvSpPr>
            <a:spLocks noGrp="1"/>
          </p:cNvSpPr>
          <p:nvPr>
            <p:ph type="sldNum" sz="quarter" idx="12"/>
          </p:nvPr>
        </p:nvSpPr>
        <p:spPr/>
        <p:txBody>
          <a:bodyPr/>
          <a:lstStyle/>
          <a:p>
            <a:fld id="{7CDE8382-E697-40C9-8CF7-61FEB08B3C90}"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fr-CH" b="1" dirty="0" smtClean="0"/>
              <a:t>Le niveau d’assurance de stérilité</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CA5598E5-D9B3-4D8A-BE1D-B11E9E15B1C0}" type="slidenum">
              <a:rPr lang="fr-FR"/>
              <a:pPr/>
              <a:t>50</a:t>
            </a:fld>
            <a:endParaRPr lang="fr-FR"/>
          </a:p>
        </p:txBody>
      </p:sp>
      <p:sp>
        <p:nvSpPr>
          <p:cNvPr id="91139" name="Rectangle 3"/>
          <p:cNvSpPr>
            <a:spLocks noGrp="1" noChangeArrowheads="1"/>
          </p:cNvSpPr>
          <p:nvPr>
            <p:ph sz="quarter" idx="1"/>
          </p:nvPr>
        </p:nvSpPr>
        <p:spPr/>
        <p:txBody>
          <a:bodyPr>
            <a:normAutofit/>
          </a:bodyPr>
          <a:lstStyle/>
          <a:p>
            <a:pPr>
              <a:buNone/>
            </a:pPr>
            <a:r>
              <a:rPr lang="fr-CH" b="1" dirty="0" smtClean="0"/>
              <a:t>Inactivation des micro-organismes: 2ème loi</a:t>
            </a:r>
          </a:p>
          <a:p>
            <a:pPr>
              <a:buNone/>
            </a:pPr>
            <a:endParaRPr lang="fr-CH" dirty="0" smtClean="0"/>
          </a:p>
          <a:p>
            <a:pPr>
              <a:buNone/>
            </a:pPr>
            <a:endParaRPr lang="fr-CH" b="1" dirty="0" smtClean="0"/>
          </a:p>
        </p:txBody>
      </p:sp>
      <p:pic>
        <p:nvPicPr>
          <p:cNvPr id="8" name="Picture 3" descr="~AUT0012"/>
          <p:cNvPicPr>
            <a:picLocks noChangeAspect="1" noChangeArrowheads="1"/>
          </p:cNvPicPr>
          <p:nvPr/>
        </p:nvPicPr>
        <p:blipFill>
          <a:blip r:embed="rId2" cstate="print"/>
          <a:srcRect/>
          <a:stretch>
            <a:fillRect/>
          </a:stretch>
        </p:blipFill>
        <p:spPr bwMode="auto">
          <a:xfrm>
            <a:off x="500034" y="2143116"/>
            <a:ext cx="7848624" cy="4154339"/>
          </a:xfrm>
          <a:prstGeom prst="rect">
            <a:avLst/>
          </a:prstGeom>
          <a:noFill/>
          <a:ln w="12700" cap="sq">
            <a:noFill/>
            <a:miter lim="800000"/>
            <a:headEnd type="none" w="sm" len="sm"/>
            <a:tailEnd type="none" w="sm" len="sm"/>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51</a:t>
            </a:fld>
            <a:endParaRPr lang="fr-FR"/>
          </a:p>
        </p:txBody>
      </p:sp>
      <p:pic>
        <p:nvPicPr>
          <p:cNvPr id="7" name="Espace réservé du contenu 6" descr="SPAULDING BPPS.jpg"/>
          <p:cNvPicPr>
            <a:picLocks noGrp="1" noChangeAspect="1"/>
          </p:cNvPicPr>
          <p:nvPr>
            <p:ph sz="quarter" idx="1"/>
          </p:nvPr>
        </p:nvPicPr>
        <p:blipFill>
          <a:blip r:embed="rId2" cstate="print"/>
          <a:stretch>
            <a:fillRect/>
          </a:stretch>
        </p:blipFill>
        <p:spPr>
          <a:xfrm>
            <a:off x="1714480" y="1357299"/>
            <a:ext cx="5921671" cy="4963006"/>
          </a:xfrm>
        </p:spPr>
      </p:pic>
      <p:sp>
        <p:nvSpPr>
          <p:cNvPr id="6" name="Titre 1"/>
          <p:cNvSpPr>
            <a:spLocks noGrp="1"/>
          </p:cNvSpPr>
          <p:nvPr>
            <p:ph type="title"/>
          </p:nvPr>
        </p:nvSpPr>
        <p:spPr/>
        <p:txBody>
          <a:bodyPr>
            <a:normAutofit fontScale="90000"/>
          </a:bodyPr>
          <a:lstStyle/>
          <a:p>
            <a:r>
              <a:rPr lang="fr-CH" b="1" dirty="0" smtClean="0"/>
              <a:t>Classification du retraitement selon les risques</a:t>
            </a:r>
            <a:endParaRPr lang="fr-CH"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52</a:t>
            </a:fld>
            <a:endParaRPr lang="fr-FR"/>
          </a:p>
        </p:txBody>
      </p:sp>
      <p:sp>
        <p:nvSpPr>
          <p:cNvPr id="6" name="Titre 1"/>
          <p:cNvSpPr>
            <a:spLocks noGrp="1"/>
          </p:cNvSpPr>
          <p:nvPr>
            <p:ph type="title"/>
          </p:nvPr>
        </p:nvSpPr>
        <p:spPr/>
        <p:txBody>
          <a:bodyPr>
            <a:normAutofit fontScale="90000"/>
          </a:bodyPr>
          <a:lstStyle/>
          <a:p>
            <a:r>
              <a:rPr lang="fr-CH" b="1" dirty="0" smtClean="0"/>
              <a:t>Classification du retraitement selon les risques</a:t>
            </a:r>
            <a:endParaRPr lang="fr-CH" b="1" dirty="0"/>
          </a:p>
        </p:txBody>
      </p:sp>
      <p:sp>
        <p:nvSpPr>
          <p:cNvPr id="8" name="Espace réservé du contenu 7"/>
          <p:cNvSpPr>
            <a:spLocks noGrp="1"/>
          </p:cNvSpPr>
          <p:nvPr>
            <p:ph sz="quarter" idx="1"/>
          </p:nvPr>
        </p:nvSpPr>
        <p:spPr/>
        <p:txBody>
          <a:bodyPr/>
          <a:lstStyle/>
          <a:p>
            <a:endParaRPr lang="fr-CH" dirty="0" smtClean="0"/>
          </a:p>
          <a:p>
            <a:endParaRPr lang="fr-CH" dirty="0" smtClean="0"/>
          </a:p>
          <a:p>
            <a:r>
              <a:rPr lang="fr-CH" sz="3200" dirty="0" smtClean="0"/>
              <a:t>Pré-désinfection: - 5 log</a:t>
            </a:r>
          </a:p>
          <a:p>
            <a:r>
              <a:rPr lang="fr-CH" sz="3200" dirty="0" smtClean="0"/>
              <a:t>Nettoyage: - 3 log</a:t>
            </a:r>
          </a:p>
          <a:p>
            <a:r>
              <a:rPr lang="fr-CH" sz="3200" dirty="0" smtClean="0"/>
              <a:t>Désinfection: - 5 log</a:t>
            </a:r>
          </a:p>
          <a:p>
            <a:r>
              <a:rPr lang="fr-CH" sz="3200" dirty="0" smtClean="0"/>
              <a:t>Stérilisation: -12 log minimum</a:t>
            </a:r>
            <a:endParaRPr lang="fr-CH"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Cycle de laveur-désinfecteur</a:t>
            </a:r>
            <a:endParaRPr lang="fr-CH" b="1" dirty="0"/>
          </a:p>
        </p:txBody>
      </p:sp>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53</a:t>
            </a:fld>
            <a:endParaRPr lang="fr-FR"/>
          </a:p>
        </p:txBody>
      </p:sp>
      <p:graphicFrame>
        <p:nvGraphicFramePr>
          <p:cNvPr id="2050" name="Object 2"/>
          <p:cNvGraphicFramePr>
            <a:graphicFrameLocks noChangeAspect="1"/>
          </p:cNvGraphicFramePr>
          <p:nvPr>
            <p:ph sz="quarter" idx="1"/>
          </p:nvPr>
        </p:nvGraphicFramePr>
        <p:xfrm>
          <a:off x="1146033" y="1447800"/>
          <a:ext cx="7735532" cy="4838720"/>
        </p:xfrm>
        <a:graphic>
          <a:graphicData uri="http://schemas.openxmlformats.org/presentationml/2006/ole">
            <p:oleObj spid="_x0000_s2050" name="Feuille de calcul" r:id="rId3" imgW="10845000" imgH="6783840" progId="Excel.Sheet.8">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Test de fuite d’air. stérilisateur</a:t>
            </a:r>
            <a:endParaRPr lang="fr-CH" b="1" dirty="0"/>
          </a:p>
        </p:txBody>
      </p:sp>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54</a:t>
            </a:fld>
            <a:endParaRPr lang="fr-FR"/>
          </a:p>
        </p:txBody>
      </p:sp>
      <p:pic>
        <p:nvPicPr>
          <p:cNvPr id="6" name="Espace réservé du contenu 5" descr="fuite air.jpg"/>
          <p:cNvPicPr>
            <a:picLocks noGrp="1" noChangeAspect="1"/>
          </p:cNvPicPr>
          <p:nvPr>
            <p:ph sz="quarter" idx="1"/>
          </p:nvPr>
        </p:nvPicPr>
        <p:blipFill>
          <a:blip r:embed="rId2" cstate="print"/>
          <a:stretch>
            <a:fillRect/>
          </a:stretch>
        </p:blipFill>
        <p:spPr>
          <a:xfrm>
            <a:off x="1000101" y="1643049"/>
            <a:ext cx="7768384" cy="4578167"/>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Cycle stérilisateur vapeur</a:t>
            </a:r>
            <a:endParaRPr lang="fr-CH" b="1" dirty="0"/>
          </a:p>
        </p:txBody>
      </p:sp>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55</a:t>
            </a:fld>
            <a:endParaRPr lang="fr-FR"/>
          </a:p>
        </p:txBody>
      </p:sp>
      <p:pic>
        <p:nvPicPr>
          <p:cNvPr id="8" name="Espace réservé du contenu 7" descr="ster.jpg"/>
          <p:cNvPicPr>
            <a:picLocks noGrp="1" noChangeAspect="1"/>
          </p:cNvPicPr>
          <p:nvPr>
            <p:ph sz="quarter" idx="1"/>
          </p:nvPr>
        </p:nvPicPr>
        <p:blipFill>
          <a:blip r:embed="rId2" cstate="print"/>
          <a:stretch>
            <a:fillRect/>
          </a:stretch>
        </p:blipFill>
        <p:spPr>
          <a:xfrm>
            <a:off x="483079" y="1357298"/>
            <a:ext cx="8176473" cy="4500594"/>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56</a:t>
            </a:fld>
            <a:endParaRPr lang="fr-FR"/>
          </a:p>
        </p:txBody>
      </p:sp>
      <p:sp>
        <p:nvSpPr>
          <p:cNvPr id="6" name="Titre 1"/>
          <p:cNvSpPr>
            <a:spLocks noGrp="1"/>
          </p:cNvSpPr>
          <p:nvPr>
            <p:ph type="title"/>
          </p:nvPr>
        </p:nvSpPr>
        <p:spPr/>
        <p:txBody>
          <a:bodyPr>
            <a:normAutofit/>
          </a:bodyPr>
          <a:lstStyle/>
          <a:p>
            <a:r>
              <a:rPr lang="fr-CH" b="1" dirty="0" smtClean="0"/>
              <a:t>Notions de validation</a:t>
            </a:r>
            <a:endParaRPr lang="fr-CH" b="1" dirty="0"/>
          </a:p>
        </p:txBody>
      </p:sp>
      <p:sp>
        <p:nvSpPr>
          <p:cNvPr id="8" name="Espace réservé du contenu 7"/>
          <p:cNvSpPr>
            <a:spLocks noGrp="1"/>
          </p:cNvSpPr>
          <p:nvPr>
            <p:ph sz="quarter" idx="1"/>
          </p:nvPr>
        </p:nvSpPr>
        <p:spPr/>
        <p:txBody>
          <a:bodyPr>
            <a:normAutofit fontScale="92500" lnSpcReduction="10000"/>
          </a:bodyPr>
          <a:lstStyle/>
          <a:p>
            <a:pPr>
              <a:buNone/>
            </a:pPr>
            <a:r>
              <a:rPr lang="fr-CH" u="sng" dirty="0" smtClean="0"/>
              <a:t>Qualification de l'installation QI </a:t>
            </a:r>
          </a:p>
          <a:p>
            <a:pPr>
              <a:buNone/>
            </a:pPr>
            <a:r>
              <a:rPr lang="fr-CH" dirty="0" smtClean="0"/>
              <a:t>Le contrôle à la réception de l'installation doit démontrer que le stérilisateur est installé et qu’il fonctionne, à son emplacement définitif, conformément aux spécifications.</a:t>
            </a:r>
          </a:p>
          <a:p>
            <a:pPr>
              <a:buNone/>
            </a:pPr>
            <a:endParaRPr lang="fr-CH" dirty="0" smtClean="0"/>
          </a:p>
          <a:p>
            <a:pPr>
              <a:buNone/>
            </a:pPr>
            <a:r>
              <a:rPr lang="fr-CH" u="sng" dirty="0" smtClean="0"/>
              <a:t>Qualification opérationnelle QO </a:t>
            </a:r>
          </a:p>
          <a:p>
            <a:pPr>
              <a:buNone/>
            </a:pPr>
            <a:r>
              <a:rPr lang="fr-CH" dirty="0" smtClean="0"/>
              <a:t>La qualification opérationnelle garantit la conformité des dispositifs de sécurité et de régulation, que l’appareil peut fournir les performances exigées et que les déviations éventuelles peuvent être détectées pour le processus défini.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57</a:t>
            </a:fld>
            <a:endParaRPr lang="fr-FR"/>
          </a:p>
        </p:txBody>
      </p:sp>
      <p:sp>
        <p:nvSpPr>
          <p:cNvPr id="6" name="Titre 1"/>
          <p:cNvSpPr>
            <a:spLocks noGrp="1"/>
          </p:cNvSpPr>
          <p:nvPr>
            <p:ph type="title"/>
          </p:nvPr>
        </p:nvSpPr>
        <p:spPr/>
        <p:txBody>
          <a:bodyPr>
            <a:normAutofit/>
          </a:bodyPr>
          <a:lstStyle/>
          <a:p>
            <a:r>
              <a:rPr lang="fr-CH" b="1" dirty="0" smtClean="0"/>
              <a:t>Notions de validation</a:t>
            </a:r>
            <a:endParaRPr lang="fr-CH" b="1" dirty="0"/>
          </a:p>
        </p:txBody>
      </p:sp>
      <p:sp>
        <p:nvSpPr>
          <p:cNvPr id="8" name="Espace réservé du contenu 7"/>
          <p:cNvSpPr>
            <a:spLocks noGrp="1"/>
          </p:cNvSpPr>
          <p:nvPr>
            <p:ph sz="quarter" idx="1"/>
          </p:nvPr>
        </p:nvSpPr>
        <p:spPr/>
        <p:txBody>
          <a:bodyPr>
            <a:normAutofit fontScale="85000" lnSpcReduction="10000"/>
          </a:bodyPr>
          <a:lstStyle/>
          <a:p>
            <a:pPr>
              <a:buNone/>
            </a:pPr>
            <a:r>
              <a:rPr lang="fr-CH" u="sng" dirty="0" smtClean="0"/>
              <a:t>Qualification des performances (QP) </a:t>
            </a:r>
          </a:p>
          <a:p>
            <a:pPr>
              <a:buNone/>
            </a:pPr>
            <a:r>
              <a:rPr lang="fr-CH" dirty="0" smtClean="0"/>
              <a:t>La qualification des performances documente que le processus du stérilisateur permet la production de dispositifs médicaux stériles. Dans ce but, des charges de référence les plus critiques doivent être définies. Celles-ci doivent être constituées de telle sorte que les DM les plus difficiles à stériliser soient intégrés. </a:t>
            </a:r>
          </a:p>
          <a:p>
            <a:pPr>
              <a:buNone/>
            </a:pPr>
            <a:r>
              <a:rPr lang="fr-CH" dirty="0" smtClean="0"/>
              <a:t>Propriétés, caractéristiques critiques pour les charges de référence :  </a:t>
            </a:r>
          </a:p>
          <a:p>
            <a:r>
              <a:rPr lang="fr-CH" dirty="0" smtClean="0"/>
              <a:t>Corps creux  </a:t>
            </a:r>
          </a:p>
          <a:p>
            <a:r>
              <a:rPr lang="fr-CH" dirty="0" smtClean="0"/>
              <a:t>Porosité/textile  </a:t>
            </a:r>
          </a:p>
          <a:p>
            <a:r>
              <a:rPr lang="fr-CH" dirty="0" smtClean="0"/>
              <a:t>Masse importante </a:t>
            </a:r>
          </a:p>
          <a:p>
            <a:r>
              <a:rPr lang="fr-CH" dirty="0" smtClean="0"/>
              <a:t>Emballages complexes </a:t>
            </a:r>
          </a:p>
          <a:p>
            <a:pPr>
              <a:buNone/>
            </a:pPr>
            <a:endParaRPr lang="fr-CH"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58</a:t>
            </a:fld>
            <a:endParaRPr lang="fr-FR"/>
          </a:p>
        </p:txBody>
      </p:sp>
      <p:sp>
        <p:nvSpPr>
          <p:cNvPr id="6" name="Titre 1"/>
          <p:cNvSpPr>
            <a:spLocks noGrp="1"/>
          </p:cNvSpPr>
          <p:nvPr>
            <p:ph type="title"/>
          </p:nvPr>
        </p:nvSpPr>
        <p:spPr/>
        <p:txBody>
          <a:bodyPr>
            <a:normAutofit/>
          </a:bodyPr>
          <a:lstStyle/>
          <a:p>
            <a:r>
              <a:rPr lang="fr-CH" b="1" dirty="0" smtClean="0"/>
              <a:t>Notions de validation</a:t>
            </a:r>
            <a:endParaRPr lang="fr-CH" b="1" dirty="0"/>
          </a:p>
        </p:txBody>
      </p:sp>
      <p:sp>
        <p:nvSpPr>
          <p:cNvPr id="8" name="Espace réservé du contenu 7"/>
          <p:cNvSpPr>
            <a:spLocks noGrp="1"/>
          </p:cNvSpPr>
          <p:nvPr>
            <p:ph sz="quarter" idx="1"/>
          </p:nvPr>
        </p:nvSpPr>
        <p:spPr/>
        <p:txBody>
          <a:bodyPr>
            <a:normAutofit/>
          </a:bodyPr>
          <a:lstStyle/>
          <a:p>
            <a:r>
              <a:rPr lang="fr-CH" dirty="0" smtClean="0"/>
              <a:t>Première fois: répéter 3 fois chaque cycle pour attester de la reproductibilité</a:t>
            </a:r>
          </a:p>
          <a:p>
            <a:r>
              <a:rPr lang="fr-CH" dirty="0" smtClean="0"/>
              <a:t>Ensuite: recommandation 1 x par an, mais essentiellement selon les recommandations du fabricant du stérilisateur et après entretien, maintenance</a:t>
            </a:r>
          </a:p>
          <a:p>
            <a:r>
              <a:rPr lang="fr-CH" dirty="0" smtClean="0"/>
              <a:t>Charge de validation doit être représentative de l’activité au cabinet</a:t>
            </a:r>
          </a:p>
          <a:p>
            <a:r>
              <a:rPr lang="fr-CH" dirty="0" smtClean="0"/>
              <a:t>Responsabilité de </a:t>
            </a:r>
            <a:r>
              <a:rPr lang="fr-CH" b="1" dirty="0" smtClean="0"/>
              <a:t>signer le rapport </a:t>
            </a:r>
            <a:r>
              <a:rPr lang="fr-CH" dirty="0" smtClean="0"/>
              <a:t>par une personne compétente identifiée au cabinet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H" smtClean="0"/>
              <a:t>H.Ney 05.02.2013</a:t>
            </a:r>
            <a:endParaRPr lang="fr-FR"/>
          </a:p>
        </p:txBody>
      </p:sp>
      <p:sp>
        <p:nvSpPr>
          <p:cNvPr id="4" name="Espace réservé du numéro de diapositive 3"/>
          <p:cNvSpPr>
            <a:spLocks noGrp="1"/>
          </p:cNvSpPr>
          <p:nvPr>
            <p:ph type="sldNum" sz="quarter" idx="12"/>
          </p:nvPr>
        </p:nvSpPr>
        <p:spPr/>
        <p:txBody>
          <a:bodyPr/>
          <a:lstStyle/>
          <a:p>
            <a:fld id="{7CDE8382-E697-40C9-8CF7-61FEB08B3C90}" type="slidenum">
              <a:rPr lang="fr-FR" smtClean="0"/>
              <a:pPr/>
              <a:t>59</a:t>
            </a:fld>
            <a:endParaRPr lang="fr-FR"/>
          </a:p>
        </p:txBody>
      </p:sp>
      <p:sp>
        <p:nvSpPr>
          <p:cNvPr id="6" name="Titre 1"/>
          <p:cNvSpPr>
            <a:spLocks noGrp="1"/>
          </p:cNvSpPr>
          <p:nvPr>
            <p:ph type="title"/>
          </p:nvPr>
        </p:nvSpPr>
        <p:spPr/>
        <p:txBody>
          <a:bodyPr>
            <a:normAutofit/>
          </a:bodyPr>
          <a:lstStyle/>
          <a:p>
            <a:r>
              <a:rPr lang="fr-CH" b="1" dirty="0" smtClean="0"/>
              <a:t>Les contrôles</a:t>
            </a:r>
            <a:endParaRPr lang="fr-CH" b="1" dirty="0"/>
          </a:p>
        </p:txBody>
      </p:sp>
      <p:sp>
        <p:nvSpPr>
          <p:cNvPr id="8" name="Espace réservé du contenu 7"/>
          <p:cNvSpPr>
            <a:spLocks noGrp="1"/>
          </p:cNvSpPr>
          <p:nvPr>
            <p:ph sz="quarter" idx="1"/>
          </p:nvPr>
        </p:nvSpPr>
        <p:spPr/>
        <p:txBody>
          <a:bodyPr>
            <a:normAutofit/>
          </a:bodyPr>
          <a:lstStyle/>
          <a:p>
            <a:endParaRPr lang="fr-CH" dirty="0" smtClean="0"/>
          </a:p>
          <a:p>
            <a:endParaRPr lang="fr-CH" dirty="0" smtClean="0"/>
          </a:p>
          <a:p>
            <a:endParaRPr lang="fr-CH" dirty="0" smtClean="0"/>
          </a:p>
          <a:p>
            <a:pPr>
              <a:buNone/>
            </a:pPr>
            <a:r>
              <a:rPr lang="fr-CH" b="1" dirty="0" smtClean="0"/>
              <a:t>   Le dossier </a:t>
            </a:r>
          </a:p>
          <a:p>
            <a:pPr>
              <a:buNone/>
            </a:pPr>
            <a:r>
              <a:rPr lang="fr-CH" b="1" dirty="0" smtClean="0"/>
              <a:t>de stérilisation</a:t>
            </a:r>
          </a:p>
          <a:p>
            <a:pPr>
              <a:buNone/>
            </a:pPr>
            <a:endParaRPr lang="fr-CH" dirty="0" smtClean="0"/>
          </a:p>
        </p:txBody>
      </p:sp>
      <p:pic>
        <p:nvPicPr>
          <p:cNvPr id="7" name="Picture 7" descr="feuille charge pps"/>
          <p:cNvPicPr>
            <a:picLocks noChangeAspect="1" noChangeArrowheads="1"/>
          </p:cNvPicPr>
          <p:nvPr/>
        </p:nvPicPr>
        <p:blipFill>
          <a:blip r:embed="rId2" cstate="print"/>
          <a:srcRect/>
          <a:stretch>
            <a:fillRect/>
          </a:stretch>
        </p:blipFill>
        <p:spPr>
          <a:xfrm>
            <a:off x="4071934" y="1357298"/>
            <a:ext cx="4786346" cy="51794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fr-CH" b="1" dirty="0"/>
              <a:t>Les dispositifs médicaux</a:t>
            </a:r>
            <a:endParaRPr lang="fr-FR" b="1"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7989E995-7D0B-45F3-89A2-C4AEAB43DF6E}" type="slidenum">
              <a:rPr lang="fr-FR"/>
              <a:pPr/>
              <a:t>6</a:t>
            </a:fld>
            <a:endParaRPr lang="fr-FR"/>
          </a:p>
        </p:txBody>
      </p:sp>
      <p:sp>
        <p:nvSpPr>
          <p:cNvPr id="31747" name="Rectangle 3"/>
          <p:cNvSpPr>
            <a:spLocks noGrp="1" noChangeArrowheads="1"/>
          </p:cNvSpPr>
          <p:nvPr>
            <p:ph sz="quarter" idx="1"/>
          </p:nvPr>
        </p:nvSpPr>
        <p:spPr/>
        <p:txBody>
          <a:bodyPr>
            <a:normAutofit lnSpcReduction="10000"/>
          </a:bodyPr>
          <a:lstStyle/>
          <a:p>
            <a:pPr>
              <a:lnSpc>
                <a:spcPct val="90000"/>
              </a:lnSpc>
              <a:buFontTx/>
              <a:buNone/>
            </a:pPr>
            <a:r>
              <a:rPr lang="fr-CH" sz="2800" dirty="0"/>
              <a:t>L’Ordonnance sur les dispositifs médicaux définit les dispositifs médicaux ainsi:</a:t>
            </a:r>
          </a:p>
          <a:p>
            <a:pPr>
              <a:lnSpc>
                <a:spcPct val="90000"/>
              </a:lnSpc>
              <a:buFontTx/>
              <a:buNone/>
            </a:pPr>
            <a:r>
              <a:rPr lang="fr-CH" sz="2400" dirty="0"/>
              <a:t>(section 1 Dispositions générales / art.1 </a:t>
            </a:r>
            <a:r>
              <a:rPr lang="fr-CH" sz="2400" u="sng" dirty="0"/>
              <a:t>Dispositifs médicaux</a:t>
            </a:r>
            <a:r>
              <a:rPr lang="fr-CH" sz="2400" dirty="0"/>
              <a:t>)</a:t>
            </a:r>
          </a:p>
          <a:p>
            <a:pPr algn="ctr">
              <a:lnSpc>
                <a:spcPct val="90000"/>
              </a:lnSpc>
              <a:buFontTx/>
              <a:buNone/>
            </a:pPr>
            <a:r>
              <a:rPr lang="fr-CH" sz="2400" dirty="0"/>
              <a:t>Tous les instruments, appareils, équipements, substances et autres ustensiles </a:t>
            </a:r>
            <a:r>
              <a:rPr lang="fr-CH" sz="2400" dirty="0" err="1"/>
              <a:t>médico</a:t>
            </a:r>
            <a:r>
              <a:rPr lang="fr-CH" sz="2400" dirty="0"/>
              <a:t>-techniques, utilisés seuls ou en association, y compris les logiciels et accessoires, destinés à être appliqués à l’être humain et dont l’action principale voulue dans ou sur le corps humain n’est pas obtenue par des moyens pharmacologiques, immunologiques ou métaboliques, mais dont l’action peut être soutenue par ces moyens, et servant chez l’homme à:</a:t>
            </a:r>
            <a:endParaRPr lang="fr-FR"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Les contrôles</a:t>
            </a:r>
            <a:endParaRPr lang="fr-CH" b="1" dirty="0"/>
          </a:p>
        </p:txBody>
      </p:sp>
      <p:sp>
        <p:nvSpPr>
          <p:cNvPr id="3" name="Espace réservé du texte 2"/>
          <p:cNvSpPr>
            <a:spLocks noGrp="1"/>
          </p:cNvSpPr>
          <p:nvPr>
            <p:ph type="body" idx="1"/>
          </p:nvPr>
        </p:nvSpPr>
        <p:spPr/>
        <p:txBody>
          <a:bodyPr/>
          <a:lstStyle/>
          <a:p>
            <a:r>
              <a:rPr lang="fr-CH" dirty="0" smtClean="0"/>
              <a:t>Paquet BD test</a:t>
            </a:r>
            <a:endParaRPr lang="fr-CH" dirty="0"/>
          </a:p>
        </p:txBody>
      </p:sp>
      <p:sp>
        <p:nvSpPr>
          <p:cNvPr id="4" name="Espace réservé du texte 3"/>
          <p:cNvSpPr>
            <a:spLocks noGrp="1"/>
          </p:cNvSpPr>
          <p:nvPr>
            <p:ph type="body" sz="half" idx="3"/>
          </p:nvPr>
        </p:nvSpPr>
        <p:spPr/>
        <p:txBody>
          <a:bodyPr/>
          <a:lstStyle/>
          <a:p>
            <a:r>
              <a:rPr lang="fr-CH" dirty="0" smtClean="0"/>
              <a:t>Test d’Epreuve de Procédé</a:t>
            </a:r>
            <a:endParaRPr lang="fr-CH"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3FD93FAF-BB22-4CCB-9146-08080DBED1DE}" type="slidenum">
              <a:rPr lang="fr-FR" smtClean="0"/>
              <a:pPr/>
              <a:t>60</a:t>
            </a:fld>
            <a:endParaRPr lang="fr-FR"/>
          </a:p>
        </p:txBody>
      </p:sp>
      <p:pic>
        <p:nvPicPr>
          <p:cNvPr id="9" name="Picture 3074" descr="C:\DOCUME~1\hene\LOCALS~1\Temp\~AUT0013.bmp"/>
          <p:cNvPicPr>
            <a:picLocks noGrp="1" noChangeAspect="1" noChangeArrowheads="1"/>
          </p:cNvPicPr>
          <p:nvPr>
            <p:ph sz="half" idx="2"/>
          </p:nvPr>
        </p:nvPicPr>
        <p:blipFill>
          <a:blip r:embed="rId2" cstate="print"/>
          <a:srcRect/>
          <a:stretch>
            <a:fillRect/>
          </a:stretch>
        </p:blipFill>
        <p:spPr bwMode="auto">
          <a:xfrm>
            <a:off x="1833240" y="2247900"/>
            <a:ext cx="2095818" cy="4295494"/>
          </a:xfrm>
          <a:prstGeom prst="rect">
            <a:avLst/>
          </a:prstGeom>
          <a:noFill/>
          <a:ln w="9525">
            <a:noFill/>
            <a:miter lim="800000"/>
            <a:headEnd/>
            <a:tailEnd/>
          </a:ln>
          <a:effectLst/>
        </p:spPr>
      </p:pic>
      <p:pic>
        <p:nvPicPr>
          <p:cNvPr id="10" name="Picture 3" descr="C:\Mes Documents\DIAPOS COURS 08 2001\prEN 867-5 PCD.jpg"/>
          <p:cNvPicPr>
            <a:picLocks noGrp="1" noChangeAspect="1" noChangeArrowheads="1"/>
          </p:cNvPicPr>
          <p:nvPr>
            <p:ph sz="half" idx="4"/>
          </p:nvPr>
        </p:nvPicPr>
        <p:blipFill>
          <a:blip r:embed="rId3" cstate="print"/>
          <a:srcRect/>
          <a:stretch>
            <a:fillRect/>
          </a:stretch>
        </p:blipFill>
        <p:spPr bwMode="auto">
          <a:xfrm>
            <a:off x="4953000" y="2383750"/>
            <a:ext cx="3733800" cy="3614499"/>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3050"/>
            <a:ext cx="8115328" cy="1143000"/>
          </a:xfrm>
        </p:spPr>
        <p:txBody>
          <a:bodyPr>
            <a:normAutofit fontScale="90000"/>
          </a:bodyPr>
          <a:lstStyle/>
          <a:p>
            <a:r>
              <a:rPr lang="fr-CH" dirty="0" smtClean="0"/>
              <a:t>Les contrôles – Indicateurs chimiques</a:t>
            </a:r>
            <a:endParaRPr lang="fr-CH" dirty="0"/>
          </a:p>
        </p:txBody>
      </p:sp>
      <p:sp>
        <p:nvSpPr>
          <p:cNvPr id="3" name="Espace réservé du texte 2"/>
          <p:cNvSpPr>
            <a:spLocks noGrp="1"/>
          </p:cNvSpPr>
          <p:nvPr>
            <p:ph type="body" idx="1"/>
          </p:nvPr>
        </p:nvSpPr>
        <p:spPr/>
        <p:txBody>
          <a:bodyPr/>
          <a:lstStyle/>
          <a:p>
            <a:r>
              <a:rPr lang="fr-CH" dirty="0" smtClean="0"/>
              <a:t>Classe 1</a:t>
            </a:r>
            <a:endParaRPr lang="fr-CH" dirty="0"/>
          </a:p>
        </p:txBody>
      </p:sp>
      <p:sp>
        <p:nvSpPr>
          <p:cNvPr id="4" name="Espace réservé du texte 3"/>
          <p:cNvSpPr>
            <a:spLocks noGrp="1"/>
          </p:cNvSpPr>
          <p:nvPr>
            <p:ph type="body" sz="half" idx="3"/>
          </p:nvPr>
        </p:nvSpPr>
        <p:spPr/>
        <p:txBody>
          <a:bodyPr/>
          <a:lstStyle/>
          <a:p>
            <a:r>
              <a:rPr lang="fr-CH" dirty="0" smtClean="0"/>
              <a:t>Classe 4 à 6</a:t>
            </a:r>
            <a:endParaRPr lang="fr-CH" dirty="0"/>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3FD93FAF-BB22-4CCB-9146-08080DBED1DE}" type="slidenum">
              <a:rPr lang="fr-FR" smtClean="0"/>
              <a:pPr/>
              <a:t>61</a:t>
            </a:fld>
            <a:endParaRPr lang="fr-FR"/>
          </a:p>
        </p:txBody>
      </p:sp>
      <p:pic>
        <p:nvPicPr>
          <p:cNvPr id="13" name="Picture 1026" descr="C:\DOCUME~1\hene\LOCALS~1\Temp\~AUT0019.bmp"/>
          <p:cNvPicPr>
            <a:picLocks noGrp="1" noChangeAspect="1" noChangeArrowheads="1"/>
          </p:cNvPicPr>
          <p:nvPr>
            <p:ph sz="half" idx="2"/>
          </p:nvPr>
        </p:nvPicPr>
        <p:blipFill>
          <a:blip r:embed="rId2" cstate="print"/>
          <a:srcRect/>
          <a:stretch>
            <a:fillRect/>
          </a:stretch>
        </p:blipFill>
        <p:spPr bwMode="auto">
          <a:xfrm>
            <a:off x="1000100" y="2214554"/>
            <a:ext cx="2932843" cy="4110058"/>
          </a:xfrm>
          <a:prstGeom prst="rect">
            <a:avLst/>
          </a:prstGeom>
          <a:noFill/>
          <a:ln w="9525">
            <a:noFill/>
            <a:miter lim="800000"/>
            <a:headEnd/>
            <a:tailEnd/>
          </a:ln>
          <a:effectLst/>
        </p:spPr>
      </p:pic>
      <p:pic>
        <p:nvPicPr>
          <p:cNvPr id="14" name="Picture 2" descr="C:\Mes documents\DIAPOS COURS\intégrateur prion.bmp"/>
          <p:cNvPicPr>
            <a:picLocks noGrp="1" noChangeAspect="1" noChangeArrowheads="1"/>
          </p:cNvPicPr>
          <p:nvPr>
            <p:ph sz="half" idx="4"/>
          </p:nvPr>
        </p:nvPicPr>
        <p:blipFill>
          <a:blip r:embed="rId3" cstate="print"/>
          <a:srcRect/>
          <a:stretch>
            <a:fillRect/>
          </a:stretch>
        </p:blipFill>
        <p:spPr bwMode="auto">
          <a:xfrm>
            <a:off x="4686657" y="2857496"/>
            <a:ext cx="4228409" cy="2643206"/>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Les locaux</a:t>
            </a:r>
            <a:endParaRPr lang="fr-CH" b="1" dirty="0"/>
          </a:p>
        </p:txBody>
      </p:sp>
      <p:sp>
        <p:nvSpPr>
          <p:cNvPr id="3" name="Espace réservé du contenu 2"/>
          <p:cNvSpPr>
            <a:spLocks noGrp="1"/>
          </p:cNvSpPr>
          <p:nvPr>
            <p:ph idx="1"/>
          </p:nvPr>
        </p:nvSpPr>
        <p:spPr/>
        <p:txBody>
          <a:bodyPr/>
          <a:lstStyle/>
          <a:p>
            <a:r>
              <a:rPr lang="fr-CH" sz="2800" dirty="0">
                <a:solidFill>
                  <a:schemeClr val="tx1"/>
                </a:solidFill>
                <a:latin typeface="+mn-lt"/>
                <a:ea typeface="+mn-ea"/>
                <a:cs typeface="+mn-cs"/>
              </a:rPr>
              <a:t>Le retraitement des dispositifs médicaux </a:t>
            </a:r>
            <a:r>
              <a:rPr lang="fr-CH" sz="2800" b="1" dirty="0">
                <a:solidFill>
                  <a:schemeClr val="tx1"/>
                </a:solidFill>
                <a:latin typeface="+mn-lt"/>
                <a:ea typeface="+mn-ea"/>
                <a:cs typeface="+mn-cs"/>
              </a:rPr>
              <a:t>devrait se faire en dehors de la zone de traitement</a:t>
            </a:r>
            <a:r>
              <a:rPr lang="fr-CH" sz="2800" dirty="0">
                <a:solidFill>
                  <a:schemeClr val="tx1"/>
                </a:solidFill>
                <a:latin typeface="+mn-lt"/>
                <a:ea typeface="+mn-ea"/>
                <a:cs typeface="+mn-cs"/>
              </a:rPr>
              <a:t>, de préférence dans un local réservé à cette tâche</a:t>
            </a:r>
            <a:r>
              <a:rPr lang="fr-CH" sz="2800" dirty="0" smtClean="0">
                <a:solidFill>
                  <a:schemeClr val="tx1"/>
                </a:solidFill>
                <a:latin typeface="+mn-lt"/>
                <a:ea typeface="+mn-ea"/>
                <a:cs typeface="+mn-cs"/>
              </a:rPr>
              <a:t>.</a:t>
            </a:r>
          </a:p>
          <a:p>
            <a:r>
              <a:rPr lang="fr-CH" sz="2800" dirty="0" smtClean="0">
                <a:solidFill>
                  <a:schemeClr val="tx1"/>
                </a:solidFill>
                <a:latin typeface="+mn-lt"/>
                <a:ea typeface="+mn-ea"/>
                <a:cs typeface="+mn-cs"/>
              </a:rPr>
              <a:t>Celui-ci </a:t>
            </a:r>
            <a:r>
              <a:rPr lang="fr-CH" sz="2800" dirty="0">
                <a:solidFill>
                  <a:schemeClr val="tx1"/>
                </a:solidFill>
                <a:latin typeface="+mn-lt"/>
                <a:ea typeface="+mn-ea"/>
                <a:cs typeface="+mn-cs"/>
              </a:rPr>
              <a:t>doit être divisé en 3 zones distinctes p. ex. par des parois de plexiglas. </a:t>
            </a:r>
            <a:endParaRPr lang="fr-CH" sz="2800" dirty="0" smtClean="0">
              <a:solidFill>
                <a:schemeClr val="tx1"/>
              </a:solidFill>
              <a:latin typeface="+mn-lt"/>
              <a:ea typeface="+mn-ea"/>
              <a:cs typeface="+mn-cs"/>
            </a:endParaRPr>
          </a:p>
          <a:p>
            <a:r>
              <a:rPr lang="fr-CH" sz="2800" dirty="0" smtClean="0">
                <a:solidFill>
                  <a:schemeClr val="tx1"/>
                </a:solidFill>
                <a:latin typeface="+mn-lt"/>
                <a:ea typeface="+mn-ea"/>
                <a:cs typeface="+mn-cs"/>
              </a:rPr>
              <a:t>Si </a:t>
            </a:r>
            <a:r>
              <a:rPr lang="fr-CH" sz="2800" dirty="0">
                <a:solidFill>
                  <a:schemeClr val="tx1"/>
                </a:solidFill>
                <a:latin typeface="+mn-lt"/>
                <a:ea typeface="+mn-ea"/>
                <a:cs typeface="+mn-cs"/>
              </a:rPr>
              <a:t>cela n'est pas possible, il convient de marquer les parois avec des bandes adhésives de couleur. </a:t>
            </a:r>
            <a:endParaRPr lang="fr-CH" sz="2800" dirty="0"/>
          </a:p>
        </p:txBody>
      </p:sp>
      <p:sp>
        <p:nvSpPr>
          <p:cNvPr id="4" name="Espace réservé du pied de page 3"/>
          <p:cNvSpPr>
            <a:spLocks noGrp="1"/>
          </p:cNvSpPr>
          <p:nvPr>
            <p:ph type="ftr" sz="quarter" idx="11"/>
          </p:nvPr>
        </p:nvSpPr>
        <p:spPr/>
        <p:txBody>
          <a:bodyPr/>
          <a:lstStyle/>
          <a:p>
            <a:r>
              <a:rPr lang="fr-FR" smtClean="0"/>
              <a:t>H.Ney 05.02.2013</a:t>
            </a:r>
            <a:endParaRPr lang="fr-FR"/>
          </a:p>
        </p:txBody>
      </p:sp>
      <p:sp>
        <p:nvSpPr>
          <p:cNvPr id="5" name="Espace réservé du numéro de diapositive 4"/>
          <p:cNvSpPr>
            <a:spLocks noGrp="1"/>
          </p:cNvSpPr>
          <p:nvPr>
            <p:ph type="sldNum" sz="quarter" idx="12"/>
          </p:nvPr>
        </p:nvSpPr>
        <p:spPr/>
        <p:txBody>
          <a:bodyPr/>
          <a:lstStyle/>
          <a:p>
            <a:fld id="{7CDE8382-E697-40C9-8CF7-61FEB08B3C90}" type="slidenum">
              <a:rPr lang="fr-FR" smtClean="0"/>
              <a:pPr/>
              <a:t>62</a:t>
            </a:fld>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smtClean="0"/>
              <a:t>Les locaux</a:t>
            </a:r>
            <a:endParaRPr lang="fr-CH" b="1" dirty="0"/>
          </a:p>
        </p:txBody>
      </p:sp>
      <p:sp>
        <p:nvSpPr>
          <p:cNvPr id="3" name="Espace réservé du contenu 2"/>
          <p:cNvSpPr>
            <a:spLocks noGrp="1"/>
          </p:cNvSpPr>
          <p:nvPr>
            <p:ph idx="1"/>
          </p:nvPr>
        </p:nvSpPr>
        <p:spPr/>
        <p:txBody>
          <a:bodyPr/>
          <a:lstStyle/>
          <a:p>
            <a:r>
              <a:rPr lang="fr-CH" sz="2800" dirty="0">
                <a:solidFill>
                  <a:schemeClr val="tx1"/>
                </a:solidFill>
                <a:latin typeface="+mn-lt"/>
                <a:ea typeface="+mn-ea"/>
                <a:cs typeface="+mn-cs"/>
              </a:rPr>
              <a:t>Tous les instruments utilisés sont déposés dans la </a:t>
            </a:r>
            <a:r>
              <a:rPr lang="fr-CH" sz="2800" u="sng" dirty="0">
                <a:solidFill>
                  <a:schemeClr val="tx1"/>
                </a:solidFill>
                <a:latin typeface="+mn-lt"/>
                <a:ea typeface="+mn-ea"/>
                <a:cs typeface="+mn-cs"/>
              </a:rPr>
              <a:t>zone rouge</a:t>
            </a:r>
            <a:r>
              <a:rPr lang="fr-CH" sz="2800" dirty="0">
                <a:solidFill>
                  <a:schemeClr val="tx1"/>
                </a:solidFill>
                <a:latin typeface="+mn-lt"/>
                <a:ea typeface="+mn-ea"/>
                <a:cs typeface="+mn-cs"/>
              </a:rPr>
              <a:t>. </a:t>
            </a:r>
            <a:endParaRPr lang="fr-CH" sz="2800" dirty="0" smtClean="0">
              <a:solidFill>
                <a:schemeClr val="tx1"/>
              </a:solidFill>
              <a:latin typeface="+mn-lt"/>
              <a:ea typeface="+mn-ea"/>
              <a:cs typeface="+mn-cs"/>
            </a:endParaRPr>
          </a:p>
          <a:p>
            <a:r>
              <a:rPr lang="fr-CH" sz="2800" dirty="0" smtClean="0">
                <a:solidFill>
                  <a:schemeClr val="tx1"/>
                </a:solidFill>
                <a:latin typeface="+mn-lt"/>
                <a:ea typeface="+mn-ea"/>
                <a:cs typeface="+mn-cs"/>
              </a:rPr>
              <a:t>Toutes </a:t>
            </a:r>
            <a:r>
              <a:rPr lang="fr-CH" sz="2800" dirty="0">
                <a:solidFill>
                  <a:schemeClr val="tx1"/>
                </a:solidFill>
                <a:latin typeface="+mn-lt"/>
                <a:ea typeface="+mn-ea"/>
                <a:cs typeface="+mn-cs"/>
              </a:rPr>
              <a:t>les manipulations doivent être faites avec des gants de ménage. </a:t>
            </a:r>
            <a:endParaRPr lang="fr-CH" sz="2800" dirty="0" smtClean="0">
              <a:solidFill>
                <a:schemeClr val="tx1"/>
              </a:solidFill>
              <a:latin typeface="+mn-lt"/>
              <a:ea typeface="+mn-ea"/>
              <a:cs typeface="+mn-cs"/>
            </a:endParaRPr>
          </a:p>
          <a:p>
            <a:r>
              <a:rPr lang="fr-CH" sz="2800" dirty="0" smtClean="0">
                <a:solidFill>
                  <a:schemeClr val="tx1"/>
                </a:solidFill>
                <a:latin typeface="+mn-lt"/>
                <a:ea typeface="+mn-ea"/>
                <a:cs typeface="+mn-cs"/>
              </a:rPr>
              <a:t>Les </a:t>
            </a:r>
            <a:r>
              <a:rPr lang="fr-CH" sz="2800" dirty="0">
                <a:solidFill>
                  <a:schemeClr val="tx1"/>
                </a:solidFill>
                <a:latin typeface="+mn-lt"/>
                <a:ea typeface="+mn-ea"/>
                <a:cs typeface="+mn-cs"/>
              </a:rPr>
              <a:t>instruments sont lavés-désinfectés dans un laveur-désinfecteur ou trempés dans un bac de pré-désinfection, puis lavés. </a:t>
            </a:r>
            <a:endParaRPr lang="fr-CH" sz="2800" dirty="0" smtClean="0">
              <a:solidFill>
                <a:schemeClr val="tx1"/>
              </a:solidFill>
              <a:latin typeface="+mn-lt"/>
              <a:ea typeface="+mn-ea"/>
              <a:cs typeface="+mn-cs"/>
            </a:endParaRPr>
          </a:p>
          <a:p>
            <a:r>
              <a:rPr lang="fr-CH" sz="2800" dirty="0" smtClean="0">
                <a:solidFill>
                  <a:schemeClr val="tx1"/>
                </a:solidFill>
                <a:latin typeface="+mn-lt"/>
                <a:ea typeface="+mn-ea"/>
                <a:cs typeface="+mn-cs"/>
              </a:rPr>
              <a:t>L’élimination </a:t>
            </a:r>
            <a:r>
              <a:rPr lang="fr-CH" sz="2800" dirty="0">
                <a:solidFill>
                  <a:schemeClr val="tx1"/>
                </a:solidFill>
                <a:latin typeface="+mn-lt"/>
                <a:ea typeface="+mn-ea"/>
                <a:cs typeface="+mn-cs"/>
              </a:rPr>
              <a:t>adéquate des déchets se fera aussi dans cette zone.</a:t>
            </a:r>
            <a:endParaRPr lang="fr-CH" sz="2800" dirty="0"/>
          </a:p>
        </p:txBody>
      </p:sp>
      <p:sp>
        <p:nvSpPr>
          <p:cNvPr id="4" name="Espace réservé du pied de page 3"/>
          <p:cNvSpPr>
            <a:spLocks noGrp="1"/>
          </p:cNvSpPr>
          <p:nvPr>
            <p:ph type="ftr" sz="quarter" idx="11"/>
          </p:nvPr>
        </p:nvSpPr>
        <p:spPr/>
        <p:txBody>
          <a:bodyPr/>
          <a:lstStyle/>
          <a:p>
            <a:r>
              <a:rPr lang="fr-FR" smtClean="0"/>
              <a:t>H.Ney 05.02.2013</a:t>
            </a:r>
            <a:endParaRPr lang="fr-FR"/>
          </a:p>
        </p:txBody>
      </p:sp>
      <p:sp>
        <p:nvSpPr>
          <p:cNvPr id="5" name="Espace réservé du numéro de diapositive 4"/>
          <p:cNvSpPr>
            <a:spLocks noGrp="1"/>
          </p:cNvSpPr>
          <p:nvPr>
            <p:ph type="sldNum" sz="quarter" idx="12"/>
          </p:nvPr>
        </p:nvSpPr>
        <p:spPr/>
        <p:txBody>
          <a:bodyPr/>
          <a:lstStyle/>
          <a:p>
            <a:fld id="{7CDE8382-E697-40C9-8CF7-61FEB08B3C90}" type="slidenum">
              <a:rPr lang="fr-FR" smtClean="0"/>
              <a:pPr/>
              <a:t>63</a:t>
            </a:fld>
            <a:endParaRPr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357166"/>
            <a:ext cx="7772400" cy="1143000"/>
          </a:xfrm>
        </p:spPr>
        <p:txBody>
          <a:bodyPr/>
          <a:lstStyle/>
          <a:p>
            <a:r>
              <a:rPr lang="fr-CH" b="1" dirty="0" smtClean="0"/>
              <a:t>Les locaux</a:t>
            </a:r>
            <a:endParaRPr lang="fr-CH" b="1" dirty="0"/>
          </a:p>
        </p:txBody>
      </p:sp>
      <p:sp>
        <p:nvSpPr>
          <p:cNvPr id="3" name="Espace réservé du contenu 2"/>
          <p:cNvSpPr>
            <a:spLocks noGrp="1"/>
          </p:cNvSpPr>
          <p:nvPr>
            <p:ph idx="1"/>
          </p:nvPr>
        </p:nvSpPr>
        <p:spPr>
          <a:xfrm>
            <a:off x="714348" y="1714488"/>
            <a:ext cx="7772400" cy="4114800"/>
          </a:xfrm>
        </p:spPr>
        <p:txBody>
          <a:bodyPr>
            <a:normAutofit fontScale="92500"/>
          </a:bodyPr>
          <a:lstStyle/>
          <a:p>
            <a:r>
              <a:rPr lang="fr-CH" sz="2400" u="sng" dirty="0">
                <a:solidFill>
                  <a:schemeClr val="tx1"/>
                </a:solidFill>
                <a:latin typeface="+mn-lt"/>
                <a:ea typeface="+mn-ea"/>
                <a:cs typeface="+mn-cs"/>
              </a:rPr>
              <a:t>Dans la zone jaune</a:t>
            </a:r>
            <a:r>
              <a:rPr lang="fr-CH" sz="2400" dirty="0">
                <a:solidFill>
                  <a:schemeClr val="tx1"/>
                </a:solidFill>
                <a:latin typeface="+mn-lt"/>
                <a:ea typeface="+mn-ea"/>
                <a:cs typeface="+mn-cs"/>
              </a:rPr>
              <a:t>, les instruments lavés et désinfectés, peuvent être contrôlés, éventuellement aiguisés, huilés et conditionnés en vue de leur stérilisation même sans gants, </a:t>
            </a:r>
            <a:r>
              <a:rPr lang="fr-CH" sz="2400" b="1" dirty="0">
                <a:solidFill>
                  <a:schemeClr val="tx1"/>
                </a:solidFill>
                <a:latin typeface="+mn-lt"/>
                <a:ea typeface="+mn-ea"/>
                <a:cs typeface="+mn-cs"/>
              </a:rPr>
              <a:t>mais après désinfection des mains.</a:t>
            </a:r>
            <a:r>
              <a:rPr lang="fr-CH" sz="2400" dirty="0">
                <a:solidFill>
                  <a:schemeClr val="tx1"/>
                </a:solidFill>
                <a:latin typeface="+mn-lt"/>
                <a:ea typeface="+mn-ea"/>
                <a:cs typeface="+mn-cs"/>
              </a:rPr>
              <a:t> </a:t>
            </a:r>
          </a:p>
          <a:p>
            <a:r>
              <a:rPr lang="fr-CH" sz="2400" u="sng" dirty="0">
                <a:solidFill>
                  <a:schemeClr val="tx1"/>
                </a:solidFill>
                <a:latin typeface="+mn-lt"/>
                <a:ea typeface="+mn-ea"/>
                <a:cs typeface="+mn-cs"/>
              </a:rPr>
              <a:t>Dans la zone verte </a:t>
            </a:r>
            <a:r>
              <a:rPr lang="fr-CH" sz="2400" dirty="0">
                <a:solidFill>
                  <a:schemeClr val="tx1"/>
                </a:solidFill>
                <a:latin typeface="+mn-lt"/>
                <a:ea typeface="+mn-ea"/>
                <a:cs typeface="+mn-cs"/>
              </a:rPr>
              <a:t>a lieu la stérilisation dans des autoclaves à vapeur d’eau saturée. </a:t>
            </a:r>
            <a:endParaRPr lang="fr-CH" sz="2400" dirty="0" smtClean="0">
              <a:solidFill>
                <a:schemeClr val="tx1"/>
              </a:solidFill>
              <a:latin typeface="+mn-lt"/>
              <a:ea typeface="+mn-ea"/>
              <a:cs typeface="+mn-cs"/>
            </a:endParaRPr>
          </a:p>
          <a:p>
            <a:r>
              <a:rPr lang="fr-CH" sz="2400" dirty="0" smtClean="0">
                <a:solidFill>
                  <a:schemeClr val="tx1"/>
                </a:solidFill>
                <a:latin typeface="+mn-lt"/>
                <a:ea typeface="+mn-ea"/>
                <a:cs typeface="+mn-cs"/>
              </a:rPr>
              <a:t>Tous </a:t>
            </a:r>
            <a:r>
              <a:rPr lang="fr-CH" sz="2400" dirty="0">
                <a:solidFill>
                  <a:schemeClr val="tx1"/>
                </a:solidFill>
                <a:latin typeface="+mn-lt"/>
                <a:ea typeface="+mn-ea"/>
                <a:cs typeface="+mn-cs"/>
              </a:rPr>
              <a:t>les instruments conditionnés et stérilisés, doivent être </a:t>
            </a:r>
            <a:r>
              <a:rPr lang="fr-CH" sz="2400" b="1" dirty="0">
                <a:solidFill>
                  <a:schemeClr val="tx1"/>
                </a:solidFill>
                <a:latin typeface="+mn-lt"/>
                <a:ea typeface="+mn-ea"/>
                <a:cs typeface="+mn-cs"/>
              </a:rPr>
              <a:t>stockés</a:t>
            </a:r>
            <a:r>
              <a:rPr lang="fr-CH" sz="2400" dirty="0">
                <a:solidFill>
                  <a:schemeClr val="tx1"/>
                </a:solidFill>
                <a:latin typeface="+mn-lt"/>
                <a:ea typeface="+mn-ea"/>
                <a:cs typeface="+mn-cs"/>
              </a:rPr>
              <a:t> à l’abri de la poussière et au sec. </a:t>
            </a:r>
          </a:p>
          <a:p>
            <a:r>
              <a:rPr lang="fr-CH" sz="2400" dirty="0">
                <a:solidFill>
                  <a:schemeClr val="tx1"/>
                </a:solidFill>
                <a:latin typeface="+mn-lt"/>
                <a:ea typeface="+mn-ea"/>
                <a:cs typeface="+mn-cs"/>
              </a:rPr>
              <a:t>L’entretien de tous les locaux fait partie du </a:t>
            </a:r>
            <a:r>
              <a:rPr lang="fr-CH" sz="2400" b="1" dirty="0">
                <a:solidFill>
                  <a:schemeClr val="tx1"/>
                </a:solidFill>
                <a:latin typeface="+mn-lt"/>
                <a:ea typeface="+mn-ea"/>
                <a:cs typeface="+mn-cs"/>
              </a:rPr>
              <a:t>plan d'hygiène</a:t>
            </a:r>
            <a:r>
              <a:rPr lang="fr-CH" sz="2400" dirty="0">
                <a:solidFill>
                  <a:schemeClr val="tx1"/>
                </a:solidFill>
                <a:latin typeface="+mn-lt"/>
                <a:ea typeface="+mn-ea"/>
                <a:cs typeface="+mn-cs"/>
              </a:rPr>
              <a:t>. </a:t>
            </a:r>
            <a:endParaRPr lang="fr-CH" sz="2400" dirty="0" smtClean="0">
              <a:solidFill>
                <a:schemeClr val="tx1"/>
              </a:solidFill>
              <a:latin typeface="+mn-lt"/>
              <a:ea typeface="+mn-ea"/>
              <a:cs typeface="+mn-cs"/>
            </a:endParaRPr>
          </a:p>
          <a:p>
            <a:r>
              <a:rPr lang="fr-CH" sz="2400" dirty="0" smtClean="0">
                <a:solidFill>
                  <a:schemeClr val="tx1"/>
                </a:solidFill>
                <a:latin typeface="+mn-lt"/>
                <a:ea typeface="+mn-ea"/>
                <a:cs typeface="+mn-cs"/>
              </a:rPr>
              <a:t>La </a:t>
            </a:r>
            <a:r>
              <a:rPr lang="fr-CH" sz="2400" dirty="0">
                <a:solidFill>
                  <a:schemeClr val="tx1"/>
                </a:solidFill>
                <a:latin typeface="+mn-lt"/>
                <a:ea typeface="+mn-ea"/>
                <a:cs typeface="+mn-cs"/>
              </a:rPr>
              <a:t>mise en </a:t>
            </a:r>
            <a:r>
              <a:rPr lang="fr-CH" sz="2400" dirty="0" smtClean="0">
                <a:solidFill>
                  <a:schemeClr val="tx1"/>
                </a:solidFill>
                <a:latin typeface="+mn-lt"/>
                <a:ea typeface="+mn-ea"/>
                <a:cs typeface="+mn-cs"/>
              </a:rPr>
              <a:t>œuvre </a:t>
            </a:r>
            <a:r>
              <a:rPr lang="fr-CH" sz="2400" dirty="0">
                <a:solidFill>
                  <a:schemeClr val="tx1"/>
                </a:solidFill>
                <a:latin typeface="+mn-lt"/>
                <a:ea typeface="+mn-ea"/>
                <a:cs typeface="+mn-cs"/>
              </a:rPr>
              <a:t>du nettoyage doit être</a:t>
            </a:r>
            <a:r>
              <a:rPr lang="fr-CH" sz="2400" b="1" dirty="0">
                <a:solidFill>
                  <a:schemeClr val="tx1"/>
                </a:solidFill>
                <a:latin typeface="+mn-lt"/>
                <a:ea typeface="+mn-ea"/>
                <a:cs typeface="+mn-cs"/>
              </a:rPr>
              <a:t> documentée</a:t>
            </a:r>
            <a:endParaRPr lang="fr-CH" sz="2400" b="1" dirty="0"/>
          </a:p>
        </p:txBody>
      </p:sp>
      <p:sp>
        <p:nvSpPr>
          <p:cNvPr id="4" name="Espace réservé du pied de page 3"/>
          <p:cNvSpPr>
            <a:spLocks noGrp="1"/>
          </p:cNvSpPr>
          <p:nvPr>
            <p:ph type="ftr" sz="quarter" idx="11"/>
          </p:nvPr>
        </p:nvSpPr>
        <p:spPr/>
        <p:txBody>
          <a:bodyPr/>
          <a:lstStyle/>
          <a:p>
            <a:r>
              <a:rPr lang="fr-FR" smtClean="0"/>
              <a:t>H.Ney 05.02.2013</a:t>
            </a:r>
            <a:endParaRPr lang="fr-FR"/>
          </a:p>
        </p:txBody>
      </p:sp>
      <p:sp>
        <p:nvSpPr>
          <p:cNvPr id="5" name="Espace réservé du numéro de diapositive 4"/>
          <p:cNvSpPr>
            <a:spLocks noGrp="1"/>
          </p:cNvSpPr>
          <p:nvPr>
            <p:ph type="sldNum" sz="quarter" idx="12"/>
          </p:nvPr>
        </p:nvSpPr>
        <p:spPr/>
        <p:txBody>
          <a:bodyPr/>
          <a:lstStyle/>
          <a:p>
            <a:fld id="{7CDE8382-E697-40C9-8CF7-61FEB08B3C90}" type="slidenum">
              <a:rPr lang="fr-FR" smtClean="0"/>
              <a:pPr/>
              <a:t>64</a:t>
            </a:fld>
            <a:endParaRPr lang="fr-F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descr="smd photos minister 001"/>
          <p:cNvPicPr>
            <a:picLocks noGrp="1" noChangeAspect="1" noChangeArrowheads="1"/>
          </p:cNvPicPr>
          <p:nvPr>
            <p:ph/>
          </p:nvPr>
        </p:nvPicPr>
        <p:blipFill>
          <a:blip r:embed="rId2" cstate="print"/>
          <a:srcRect/>
          <a:stretch>
            <a:fillRect/>
          </a:stretch>
        </p:blipFill>
        <p:spPr bwMode="auto">
          <a:xfrm>
            <a:off x="0" y="0"/>
            <a:ext cx="9144000" cy="6858000"/>
          </a:xfrm>
          <a:noFill/>
        </p:spPr>
      </p:pic>
      <p:sp>
        <p:nvSpPr>
          <p:cNvPr id="39939" name="Rectangle 3"/>
          <p:cNvSpPr>
            <a:spLocks noChangeArrowheads="1"/>
          </p:cNvSpPr>
          <p:nvPr/>
        </p:nvSpPr>
        <p:spPr bwMode="auto">
          <a:xfrm>
            <a:off x="642910" y="3214686"/>
            <a:ext cx="2500330" cy="646331"/>
          </a:xfrm>
          <a:prstGeom prst="rect">
            <a:avLst/>
          </a:prstGeom>
          <a:solidFill>
            <a:srgbClr val="FF0000"/>
          </a:solidFill>
          <a:ln w="9525">
            <a:solidFill>
              <a:schemeClr val="tx1"/>
            </a:solidFill>
            <a:miter lim="800000"/>
            <a:headEnd/>
            <a:tailEnd/>
          </a:ln>
          <a:effectLst/>
        </p:spPr>
        <p:txBody>
          <a:bodyPr wrap="square" anchor="ctr">
            <a:spAutoFit/>
          </a:bodyPr>
          <a:lstStyle/>
          <a:p>
            <a:pPr algn="ctr"/>
            <a:r>
              <a:rPr lang="fr-CH" sz="1800" b="1" dirty="0">
                <a:latin typeface="Times New Roman" pitchFamily="18" charset="0"/>
              </a:rPr>
              <a:t>Ultrasons ou</a:t>
            </a:r>
          </a:p>
          <a:p>
            <a:pPr algn="ctr"/>
            <a:r>
              <a:rPr lang="fr-CH" sz="1800" b="1" dirty="0">
                <a:latin typeface="Times New Roman" pitchFamily="18" charset="0"/>
              </a:rPr>
              <a:t>Bac lavage manuel</a:t>
            </a:r>
            <a:endParaRPr lang="fr-FR" sz="1800" b="1" dirty="0">
              <a:latin typeface="Times New Roman" pitchFamily="18" charset="0"/>
            </a:endParaRPr>
          </a:p>
        </p:txBody>
      </p:sp>
      <p:sp>
        <p:nvSpPr>
          <p:cNvPr id="39940" name="Rectangle 4"/>
          <p:cNvSpPr>
            <a:spLocks noChangeArrowheads="1"/>
          </p:cNvSpPr>
          <p:nvPr/>
        </p:nvSpPr>
        <p:spPr bwMode="auto">
          <a:xfrm>
            <a:off x="4932363" y="3068638"/>
            <a:ext cx="1727200" cy="527050"/>
          </a:xfrm>
          <a:prstGeom prst="rect">
            <a:avLst/>
          </a:prstGeom>
          <a:solidFill>
            <a:srgbClr val="FFFF00"/>
          </a:solidFill>
          <a:ln w="9525">
            <a:solidFill>
              <a:schemeClr val="tx1"/>
            </a:solidFill>
            <a:miter lim="800000"/>
            <a:headEnd/>
            <a:tailEnd/>
          </a:ln>
          <a:effectLst/>
        </p:spPr>
        <p:txBody>
          <a:bodyPr anchor="ctr">
            <a:spAutoFit/>
          </a:bodyPr>
          <a:lstStyle/>
          <a:p>
            <a:pPr algn="ctr"/>
            <a:r>
              <a:rPr lang="fr-CH" sz="1400" b="1" dirty="0">
                <a:solidFill>
                  <a:schemeClr val="accent1"/>
                </a:solidFill>
                <a:latin typeface="Times New Roman" pitchFamily="18" charset="0"/>
              </a:rPr>
              <a:t>Zone de</a:t>
            </a:r>
          </a:p>
          <a:p>
            <a:pPr algn="ctr"/>
            <a:r>
              <a:rPr lang="fr-CH" sz="1400" b="1" dirty="0">
                <a:solidFill>
                  <a:schemeClr val="accent1"/>
                </a:solidFill>
                <a:latin typeface="Times New Roman" pitchFamily="18" charset="0"/>
              </a:rPr>
              <a:t> conditionnement</a:t>
            </a:r>
            <a:endParaRPr lang="fr-FR" sz="1400" b="1" dirty="0">
              <a:solidFill>
                <a:schemeClr val="accent1"/>
              </a:solidFill>
              <a:latin typeface="Times New Roman" pitchFamily="18" charset="0"/>
            </a:endParaRPr>
          </a:p>
        </p:txBody>
      </p:sp>
      <p:sp>
        <p:nvSpPr>
          <p:cNvPr id="39941" name="Rectangle 5"/>
          <p:cNvSpPr>
            <a:spLocks noChangeArrowheads="1"/>
          </p:cNvSpPr>
          <p:nvPr/>
        </p:nvSpPr>
        <p:spPr bwMode="auto">
          <a:xfrm>
            <a:off x="3571868" y="2643182"/>
            <a:ext cx="1871662" cy="314325"/>
          </a:xfrm>
          <a:prstGeom prst="rect">
            <a:avLst/>
          </a:prstGeom>
          <a:solidFill>
            <a:schemeClr val="accent1"/>
          </a:solidFill>
          <a:ln w="9525">
            <a:solidFill>
              <a:schemeClr val="tx1"/>
            </a:solidFill>
            <a:miter lim="800000"/>
            <a:headEnd/>
            <a:tailEnd/>
          </a:ln>
          <a:effectLst/>
        </p:spPr>
        <p:txBody>
          <a:bodyPr anchor="ctr">
            <a:spAutoFit/>
          </a:bodyPr>
          <a:lstStyle/>
          <a:p>
            <a:pPr algn="ctr"/>
            <a:r>
              <a:rPr lang="fr-CH" sz="1400" dirty="0">
                <a:latin typeface="Times New Roman" pitchFamily="18" charset="0"/>
              </a:rPr>
              <a:t>Petite protection plexi</a:t>
            </a:r>
            <a:endParaRPr lang="fr-FR" sz="1400" dirty="0">
              <a:latin typeface="Times New Roman" pitchFamily="18" charset="0"/>
            </a:endParaRPr>
          </a:p>
        </p:txBody>
      </p:sp>
      <p:sp>
        <p:nvSpPr>
          <p:cNvPr id="39942" name="Rectangle 6"/>
          <p:cNvSpPr>
            <a:spLocks noChangeArrowheads="1"/>
          </p:cNvSpPr>
          <p:nvPr/>
        </p:nvSpPr>
        <p:spPr bwMode="auto">
          <a:xfrm>
            <a:off x="7235824" y="3632785"/>
            <a:ext cx="1408141" cy="338554"/>
          </a:xfrm>
          <a:prstGeom prst="rect">
            <a:avLst/>
          </a:prstGeom>
          <a:solidFill>
            <a:srgbClr val="00B050"/>
          </a:solidFill>
          <a:ln w="9525">
            <a:solidFill>
              <a:schemeClr val="tx1"/>
            </a:solidFill>
            <a:miter lim="800000"/>
            <a:headEnd/>
            <a:tailEnd/>
          </a:ln>
          <a:effectLst/>
        </p:spPr>
        <p:txBody>
          <a:bodyPr wrap="square" anchor="ctr">
            <a:spAutoFit/>
          </a:bodyPr>
          <a:lstStyle/>
          <a:p>
            <a:pPr algn="ctr"/>
            <a:r>
              <a:rPr lang="fr-CH" sz="1600" b="1">
                <a:latin typeface="Times New Roman" pitchFamily="18" charset="0"/>
              </a:rPr>
              <a:t>Stérilisateur</a:t>
            </a:r>
            <a:endParaRPr lang="fr-FR" sz="1600" b="1">
              <a:latin typeface="Times New Roman" pitchFamily="18" charset="0"/>
            </a:endParaRPr>
          </a:p>
        </p:txBody>
      </p:sp>
      <p:sp>
        <p:nvSpPr>
          <p:cNvPr id="39943" name="Rectangle 7"/>
          <p:cNvSpPr>
            <a:spLocks noChangeArrowheads="1"/>
          </p:cNvSpPr>
          <p:nvPr/>
        </p:nvSpPr>
        <p:spPr bwMode="auto">
          <a:xfrm>
            <a:off x="7524750" y="1977024"/>
            <a:ext cx="1333530" cy="338554"/>
          </a:xfrm>
          <a:prstGeom prst="rect">
            <a:avLst/>
          </a:prstGeom>
          <a:solidFill>
            <a:srgbClr val="00B050"/>
          </a:solidFill>
          <a:ln w="9525">
            <a:solidFill>
              <a:schemeClr val="tx1"/>
            </a:solidFill>
            <a:miter lim="800000"/>
            <a:headEnd/>
            <a:tailEnd/>
          </a:ln>
          <a:effectLst/>
        </p:spPr>
        <p:txBody>
          <a:bodyPr wrap="square" anchor="ctr">
            <a:spAutoFit/>
          </a:bodyPr>
          <a:lstStyle/>
          <a:p>
            <a:pPr algn="ctr"/>
            <a:r>
              <a:rPr lang="fr-CH" sz="1600" b="1">
                <a:latin typeface="Times New Roman" pitchFamily="18" charset="0"/>
              </a:rPr>
              <a:t>Zone verte</a:t>
            </a:r>
            <a:endParaRPr lang="fr-FR" sz="1600" b="1">
              <a:latin typeface="Times New Roman" pitchFamily="18" charset="0"/>
            </a:endParaRPr>
          </a:p>
        </p:txBody>
      </p:sp>
      <p:sp>
        <p:nvSpPr>
          <p:cNvPr id="39944" name="Rectangle 8"/>
          <p:cNvSpPr>
            <a:spLocks noChangeArrowheads="1"/>
          </p:cNvSpPr>
          <p:nvPr/>
        </p:nvSpPr>
        <p:spPr bwMode="auto">
          <a:xfrm>
            <a:off x="4714876" y="1285860"/>
            <a:ext cx="1298574" cy="338554"/>
          </a:xfrm>
          <a:prstGeom prst="rect">
            <a:avLst/>
          </a:prstGeom>
          <a:solidFill>
            <a:srgbClr val="FFFF00"/>
          </a:solidFill>
          <a:ln w="9525">
            <a:solidFill>
              <a:schemeClr val="tx1"/>
            </a:solidFill>
            <a:miter lim="800000"/>
            <a:headEnd/>
            <a:tailEnd/>
          </a:ln>
          <a:effectLst/>
        </p:spPr>
        <p:txBody>
          <a:bodyPr wrap="square" anchor="ctr">
            <a:spAutoFit/>
          </a:bodyPr>
          <a:lstStyle/>
          <a:p>
            <a:pPr algn="ctr"/>
            <a:r>
              <a:rPr lang="fr-CH" sz="1600" b="1" dirty="0">
                <a:solidFill>
                  <a:schemeClr val="accent1"/>
                </a:solidFill>
                <a:latin typeface="Times New Roman" pitchFamily="18" charset="0"/>
              </a:rPr>
              <a:t>Zone jaune</a:t>
            </a:r>
            <a:endParaRPr lang="fr-FR" sz="1600" b="1" dirty="0">
              <a:solidFill>
                <a:schemeClr val="accent1"/>
              </a:solidFill>
              <a:latin typeface="Times New Roman" pitchFamily="18" charset="0"/>
            </a:endParaRPr>
          </a:p>
        </p:txBody>
      </p:sp>
      <p:sp>
        <p:nvSpPr>
          <p:cNvPr id="39945" name="Rectangle 9"/>
          <p:cNvSpPr>
            <a:spLocks noChangeArrowheads="1"/>
          </p:cNvSpPr>
          <p:nvPr/>
        </p:nvSpPr>
        <p:spPr bwMode="auto">
          <a:xfrm>
            <a:off x="1071538" y="1071546"/>
            <a:ext cx="1385872" cy="338554"/>
          </a:xfrm>
          <a:prstGeom prst="rect">
            <a:avLst/>
          </a:prstGeom>
          <a:solidFill>
            <a:srgbClr val="FF0000"/>
          </a:solidFill>
          <a:ln w="9525">
            <a:solidFill>
              <a:schemeClr val="tx1"/>
            </a:solidFill>
            <a:miter lim="800000"/>
            <a:headEnd/>
            <a:tailEnd/>
          </a:ln>
          <a:effectLst/>
        </p:spPr>
        <p:txBody>
          <a:bodyPr wrap="square" anchor="ctr">
            <a:spAutoFit/>
          </a:bodyPr>
          <a:lstStyle/>
          <a:p>
            <a:pPr algn="ctr"/>
            <a:r>
              <a:rPr lang="fr-CH" sz="1600" b="1">
                <a:latin typeface="Times New Roman" pitchFamily="18" charset="0"/>
              </a:rPr>
              <a:t>Zone rouge</a:t>
            </a:r>
            <a:endParaRPr lang="fr-FR" sz="1600" b="1">
              <a:latin typeface="Times New Roman"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4313" y="214313"/>
            <a:ext cx="8643937" cy="1143000"/>
          </a:xfrm>
        </p:spPr>
        <p:txBody>
          <a:bodyPr rtlCol="0">
            <a:normAutofit fontScale="90000"/>
          </a:bodyPr>
          <a:lstStyle/>
          <a:p>
            <a:pPr eaLnBrk="1" fontAlgn="auto" hangingPunct="1">
              <a:spcAft>
                <a:spcPts val="0"/>
              </a:spcAft>
              <a:defRPr/>
            </a:pPr>
            <a:r>
              <a:rPr lang="fr-CH" sz="3200" b="1" dirty="0" smtClean="0">
                <a:cs typeface="Arial" pitchFamily="34" charset="0"/>
              </a:rPr>
              <a:t>Classification des </a:t>
            </a:r>
            <a:r>
              <a:rPr lang="fr-CH" sz="3200" b="1" dirty="0" err="1" smtClean="0">
                <a:cs typeface="Arial" pitchFamily="34" charset="0"/>
              </a:rPr>
              <a:t>DMx</a:t>
            </a:r>
            <a:r>
              <a:rPr lang="fr-CH" sz="3200" b="1" dirty="0" smtClean="0">
                <a:cs typeface="Arial" pitchFamily="34" charset="0"/>
              </a:rPr>
              <a:t> et niveau de traitement requis dans le cadre des activités d’endoscopie</a:t>
            </a:r>
            <a:endParaRPr lang="fr-FR" sz="3200" b="1" dirty="0" smtClean="0">
              <a:cs typeface="Arial" pitchFamily="34" charset="0"/>
            </a:endParaRPr>
          </a:p>
        </p:txBody>
      </p:sp>
      <p:graphicFrame>
        <p:nvGraphicFramePr>
          <p:cNvPr id="5168" name="Group 48"/>
          <p:cNvGraphicFramePr>
            <a:graphicFrameLocks noGrp="1"/>
          </p:cNvGraphicFramePr>
          <p:nvPr>
            <p:ph idx="1"/>
          </p:nvPr>
        </p:nvGraphicFramePr>
        <p:xfrm>
          <a:off x="250825" y="1600200"/>
          <a:ext cx="8607455" cy="3639312"/>
        </p:xfrm>
        <a:graphic>
          <a:graphicData uri="http://schemas.openxmlformats.org/drawingml/2006/table">
            <a:tbl>
              <a:tblPr/>
              <a:tblGrid>
                <a:gridCol w="1920957"/>
                <a:gridCol w="1707691"/>
                <a:gridCol w="1706123"/>
                <a:gridCol w="3272684"/>
              </a:tblGrid>
              <a:tr h="1463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err="1" smtClean="0">
                          <a:ln>
                            <a:noFill/>
                          </a:ln>
                          <a:solidFill>
                            <a:schemeClr val="tx1"/>
                          </a:solidFill>
                          <a:effectLst/>
                          <a:latin typeface="+mn-lt"/>
                          <a:cs typeface="Arial" pitchFamily="34" charset="0"/>
                        </a:rPr>
                        <a:t>DMx</a:t>
                      </a:r>
                      <a:endParaRPr kumimoji="0" lang="fr-FR" sz="1800" b="1" i="0" u="none" strike="noStrike" cap="none" normalizeH="0" baseline="0" dirty="0" smtClean="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Classement du DM</a:t>
                      </a:r>
                      <a:endParaRPr kumimoji="0" lang="fr-FR" sz="18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Niveau de risque infectieux</a:t>
                      </a:r>
                      <a:endParaRPr kumimoji="0" lang="fr-FR" sz="18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Niveau de </a:t>
                      </a:r>
                      <a:r>
                        <a:rPr kumimoji="0" lang="fr-CH" sz="1800" b="1" i="0" u="none" strike="noStrike" cap="none" normalizeH="0" baseline="0" dirty="0" err="1" smtClean="0">
                          <a:ln>
                            <a:noFill/>
                          </a:ln>
                          <a:solidFill>
                            <a:schemeClr val="tx1"/>
                          </a:solidFill>
                          <a:effectLst/>
                          <a:latin typeface="+mn-lt"/>
                          <a:cs typeface="Arial" pitchFamily="34" charset="0"/>
                        </a:rPr>
                        <a:t>ttt</a:t>
                      </a:r>
                      <a:r>
                        <a:rPr kumimoji="0" lang="fr-CH" sz="1800" b="1" i="0" u="none" strike="noStrike" cap="none" normalizeH="0" baseline="0" dirty="0" smtClean="0">
                          <a:ln>
                            <a:noFill/>
                          </a:ln>
                          <a:solidFill>
                            <a:schemeClr val="tx1"/>
                          </a:solidFill>
                          <a:effectLst/>
                          <a:latin typeface="+mn-lt"/>
                          <a:cs typeface="Arial" pitchFamily="34" charset="0"/>
                        </a:rPr>
                        <a:t> requis prenant en compte le risque ATNC</a:t>
                      </a:r>
                      <a:endParaRPr kumimoji="0" lang="fr-FR" sz="28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6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 Gastroscope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CH" sz="1400" b="0" i="0" u="none" strike="noStrike" cap="none" normalizeH="0" baseline="0" dirty="0" smtClean="0">
                          <a:ln>
                            <a:noFill/>
                          </a:ln>
                          <a:solidFill>
                            <a:schemeClr val="tx1"/>
                          </a:solidFill>
                          <a:effectLst/>
                          <a:latin typeface="+mn-lt"/>
                          <a:cs typeface="Arial" pitchFamily="34" charset="0"/>
                        </a:rPr>
                        <a:t> Coloscope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CH" sz="1400" b="0" i="0" u="none" strike="noStrike" cap="none" normalizeH="0" baseline="0" dirty="0" smtClean="0">
                          <a:ln>
                            <a:noFill/>
                          </a:ln>
                          <a:solidFill>
                            <a:schemeClr val="tx1"/>
                          </a:solidFill>
                          <a:effectLst/>
                          <a:latin typeface="+mn-lt"/>
                          <a:cs typeface="Arial" pitchFamily="34" charset="0"/>
                        </a:rPr>
                        <a:t> Bronchoscope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CH" sz="1400" b="0" i="0" u="none" strike="noStrike" cap="none" normalizeH="0" baseline="0" dirty="0" smtClean="0">
                          <a:ln>
                            <a:noFill/>
                          </a:ln>
                          <a:solidFill>
                            <a:schemeClr val="tx1"/>
                          </a:solidFill>
                          <a:effectLst/>
                          <a:latin typeface="+mn-lt"/>
                          <a:cs typeface="Arial" pitchFamily="34" charset="0"/>
                        </a:rPr>
                        <a:t> </a:t>
                      </a:r>
                      <a:r>
                        <a:rPr kumimoji="0" lang="fr-CH" sz="1400" b="0" i="0" u="none" strike="noStrike" cap="none" normalizeH="0" baseline="0" dirty="0" err="1" smtClean="0">
                          <a:ln>
                            <a:noFill/>
                          </a:ln>
                          <a:solidFill>
                            <a:schemeClr val="tx1"/>
                          </a:solidFill>
                          <a:effectLst/>
                          <a:latin typeface="+mn-lt"/>
                          <a:cs typeface="Arial" pitchFamily="34" charset="0"/>
                        </a:rPr>
                        <a:t>Duodénoscope</a:t>
                      </a:r>
                      <a:endParaRPr kumimoji="0" lang="fr-CH" sz="1400" b="0" i="0" u="none" strike="noStrike" cap="none" normalizeH="0" baseline="0" dirty="0" smtClean="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Semi-critique</a:t>
                      </a:r>
                      <a:endParaRPr kumimoji="0" lang="fr-FR" sz="18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mn-lt"/>
                          <a:cs typeface="Arial" pitchFamily="34" charset="0"/>
                        </a:rPr>
                        <a:t>Risque médian</a:t>
                      </a:r>
                      <a:endParaRPr kumimoji="0" lang="fr-FR" sz="18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Désinfection de </a:t>
                      </a:r>
                      <a:r>
                        <a:rPr kumimoji="0" lang="fr-CH" sz="1400" b="1" i="0" u="none" strike="noStrike" cap="none" normalizeH="0" baseline="0" dirty="0" smtClean="0">
                          <a:ln>
                            <a:noFill/>
                          </a:ln>
                          <a:solidFill>
                            <a:schemeClr val="tx1"/>
                          </a:solidFill>
                          <a:effectLst/>
                          <a:latin typeface="+mn-lt"/>
                          <a:cs typeface="Arial" pitchFamily="34" charset="0"/>
                        </a:rPr>
                        <a:t>Haut Niveau</a:t>
                      </a:r>
                      <a:r>
                        <a:rPr kumimoji="0" lang="fr-CH" sz="1400" b="1" i="0" u="none" strike="noStrike" cap="none" normalizeH="0" baseline="0" dirty="0" smtClean="0">
                          <a:ln>
                            <a:noFill/>
                          </a:ln>
                          <a:solidFill>
                            <a:srgbClr val="FF0000"/>
                          </a:solidFill>
                          <a:effectLst/>
                          <a:latin typeface="+mn-lt"/>
                          <a:cs typeface="Arial" pitchFamily="34" charset="0"/>
                        </a:rPr>
                        <a:t>*</a:t>
                      </a:r>
                      <a:r>
                        <a:rPr kumimoji="0" lang="fr-CH" sz="1400" b="1" i="0" u="none" strike="noStrike" cap="none" normalizeH="0" baseline="0" dirty="0" smtClean="0">
                          <a:ln>
                            <a:noFill/>
                          </a:ln>
                          <a:solidFill>
                            <a:schemeClr val="tx1"/>
                          </a:solidFill>
                          <a:effectLst/>
                          <a:latin typeface="+mn-lt"/>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H" sz="1400" b="0" i="0" u="none" strike="noStrike" cap="none" normalizeH="0" baseline="0" dirty="0" smtClean="0">
                          <a:ln>
                            <a:noFill/>
                          </a:ln>
                          <a:solidFill>
                            <a:schemeClr val="tx1"/>
                          </a:solidFill>
                          <a:effectLst/>
                          <a:latin typeface="+mn-lt"/>
                          <a:cs typeface="Arial" pitchFamily="34" charset="0"/>
                        </a:rPr>
                        <a:t>Désinfection de </a:t>
                      </a:r>
                      <a:r>
                        <a:rPr kumimoji="0" lang="fr-CH" sz="1400" b="1" i="0" u="none" strike="noStrike" cap="none" normalizeH="0" baseline="0" dirty="0" smtClean="0">
                          <a:ln>
                            <a:noFill/>
                          </a:ln>
                          <a:solidFill>
                            <a:schemeClr val="tx1"/>
                          </a:solidFill>
                          <a:effectLst/>
                          <a:latin typeface="+mn-lt"/>
                          <a:cs typeface="Arial" pitchFamily="34" charset="0"/>
                        </a:rPr>
                        <a:t>Niveau Intermédiaire</a:t>
                      </a:r>
                      <a:r>
                        <a:rPr kumimoji="0" lang="fr-CH" sz="1400" b="1" i="0" u="none" strike="noStrike" cap="none" normalizeH="0" baseline="0" dirty="0" smtClean="0">
                          <a:ln>
                            <a:noFill/>
                          </a:ln>
                          <a:solidFill>
                            <a:srgbClr val="FF0000"/>
                          </a:solidFill>
                          <a:effectLst/>
                          <a:latin typeface="+mn-lt"/>
                          <a:cs typeface="Arial" pitchFamily="34" charset="0"/>
                        </a:rPr>
                        <a:t>**</a:t>
                      </a:r>
                      <a:r>
                        <a:rPr kumimoji="0" lang="fr-CH" sz="1400" b="1" i="0" u="none" strike="noStrike" cap="none" normalizeH="0" baseline="0" dirty="0" smtClean="0">
                          <a:ln>
                            <a:noFill/>
                          </a:ln>
                          <a:solidFill>
                            <a:schemeClr val="tx1"/>
                          </a:solidFill>
                          <a:effectLst/>
                          <a:latin typeface="+mn-lt"/>
                          <a:cs typeface="Arial" pitchFamily="34" charset="0"/>
                        </a:rPr>
                        <a:t> (précédé d’un double nettoyage)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285750" y="6215063"/>
            <a:ext cx="8715375" cy="50006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CH" sz="1600">
              <a:solidFill>
                <a:schemeClr val="tx1"/>
              </a:solidFill>
              <a:latin typeface="Comic Sans MS" pitchFamily="66" charset="0"/>
            </a:endParaRPr>
          </a:p>
          <a:p>
            <a:pPr algn="ctr"/>
            <a:r>
              <a:rPr lang="fr-CH" sz="1400" i="1">
                <a:solidFill>
                  <a:srgbClr val="FF0000"/>
                </a:solidFill>
                <a:latin typeface="Arial" charset="0"/>
                <a:ea typeface="Arial" charset="0"/>
                <a:cs typeface="Arial" charset="0"/>
              </a:rPr>
              <a:t>*</a:t>
            </a:r>
            <a:r>
              <a:rPr lang="fr-CH" sz="1400" i="1">
                <a:solidFill>
                  <a:schemeClr val="tx1"/>
                </a:solidFill>
                <a:latin typeface="Arial" charset="0"/>
                <a:ea typeface="Arial" charset="0"/>
                <a:cs typeface="Arial" charset="0"/>
              </a:rPr>
              <a:t>Swiss-noso Task Force : Royaume Uni, Etats-Unis, Allemagne</a:t>
            </a:r>
          </a:p>
          <a:p>
            <a:pPr algn="ctr"/>
            <a:r>
              <a:rPr lang="fr-CH" sz="1400" i="1">
                <a:solidFill>
                  <a:srgbClr val="FF0000"/>
                </a:solidFill>
                <a:latin typeface="Arial" charset="0"/>
                <a:ea typeface="Arial" charset="0"/>
                <a:cs typeface="Arial" charset="0"/>
              </a:rPr>
              <a:t>**</a:t>
            </a:r>
            <a:r>
              <a:rPr lang="fr-CH" sz="1400" i="1">
                <a:solidFill>
                  <a:schemeClr val="tx1"/>
                </a:solidFill>
                <a:latin typeface="Arial" charset="0"/>
                <a:ea typeface="Arial" charset="0"/>
                <a:cs typeface="Arial" charset="0"/>
              </a:rPr>
              <a:t> circulaire DGS/DHOS/E2 n°2001-138 du 14 mars 2001</a:t>
            </a:r>
          </a:p>
          <a:p>
            <a:pPr algn="ctr"/>
            <a:endParaRPr lang="fr-CH" sz="1400" i="1">
              <a:solidFill>
                <a:schemeClr val="tx1"/>
              </a:solidFill>
              <a:latin typeface="Comic Sans MS" pitchFamily="66" charset="0"/>
            </a:endParaRPr>
          </a:p>
        </p:txBody>
      </p:sp>
      <p:pic>
        <p:nvPicPr>
          <p:cNvPr id="32789" name="Picture 8"/>
          <p:cNvPicPr>
            <a:picLocks noChangeAspect="1" noChangeArrowheads="1"/>
          </p:cNvPicPr>
          <p:nvPr/>
        </p:nvPicPr>
        <p:blipFill>
          <a:blip r:embed="rId2" cstate="print"/>
          <a:srcRect/>
          <a:stretch>
            <a:fillRect/>
          </a:stretch>
        </p:blipFill>
        <p:spPr bwMode="auto">
          <a:xfrm>
            <a:off x="6143625" y="4143375"/>
            <a:ext cx="1781175" cy="1822450"/>
          </a:xfrm>
          <a:prstGeom prst="rect">
            <a:avLst/>
          </a:prstGeom>
          <a:noFill/>
          <a:ln w="9525">
            <a:noFill/>
            <a:miter lim="800000"/>
            <a:headEnd/>
            <a:tailEnd/>
          </a:ln>
        </p:spPr>
      </p:pic>
      <p:pic>
        <p:nvPicPr>
          <p:cNvPr id="32790" name="Picture 5"/>
          <p:cNvPicPr>
            <a:picLocks noChangeAspect="1" noChangeArrowheads="1"/>
          </p:cNvPicPr>
          <p:nvPr/>
        </p:nvPicPr>
        <p:blipFill>
          <a:blip r:embed="rId3" cstate="print"/>
          <a:srcRect/>
          <a:stretch>
            <a:fillRect/>
          </a:stretch>
        </p:blipFill>
        <p:spPr bwMode="auto">
          <a:xfrm>
            <a:off x="3857625" y="4357688"/>
            <a:ext cx="1863725" cy="1570037"/>
          </a:xfrm>
          <a:prstGeom prst="rect">
            <a:avLst/>
          </a:prstGeom>
          <a:noFill/>
          <a:ln w="9525">
            <a:noFill/>
            <a:miter lim="800000"/>
            <a:headEnd/>
            <a:tailEnd/>
          </a:ln>
        </p:spPr>
      </p:pic>
      <p:pic>
        <p:nvPicPr>
          <p:cNvPr id="32791" name="Picture 6"/>
          <p:cNvPicPr>
            <a:picLocks noChangeAspect="1" noChangeArrowheads="1"/>
          </p:cNvPicPr>
          <p:nvPr/>
        </p:nvPicPr>
        <p:blipFill>
          <a:blip r:embed="rId4" cstate="print"/>
          <a:srcRect/>
          <a:stretch>
            <a:fillRect/>
          </a:stretch>
        </p:blipFill>
        <p:spPr bwMode="auto">
          <a:xfrm>
            <a:off x="1428750" y="4143375"/>
            <a:ext cx="1701800" cy="200025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a:xfrm>
            <a:off x="7072330" y="6215082"/>
            <a:ext cx="1905000" cy="457200"/>
          </a:xfrm>
        </p:spPr>
        <p:txBody>
          <a:bodyPr/>
          <a:lstStyle/>
          <a:p>
            <a:pPr>
              <a:defRPr/>
            </a:pPr>
            <a:fld id="{4D3A364A-8309-4C2F-A44E-04E2D287A954}" type="slidenum">
              <a:rPr lang="fr-FR" smtClean="0"/>
              <a:pPr>
                <a:defRPr/>
              </a:pPr>
              <a:t>66</a:t>
            </a:fld>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eaLnBrk="1" hangingPunct="1"/>
            <a:endParaRPr lang="fr-CH" smtClean="0"/>
          </a:p>
        </p:txBody>
      </p:sp>
      <p:sp>
        <p:nvSpPr>
          <p:cNvPr id="33795" name="Espace réservé du contenu 2"/>
          <p:cNvSpPr>
            <a:spLocks noGrp="1"/>
          </p:cNvSpPr>
          <p:nvPr>
            <p:ph idx="1"/>
          </p:nvPr>
        </p:nvSpPr>
        <p:spPr/>
        <p:txBody>
          <a:bodyPr/>
          <a:lstStyle/>
          <a:p>
            <a:pPr eaLnBrk="1" hangingPunct="1"/>
            <a:endParaRPr lang="fr-CH" smtClean="0"/>
          </a:p>
        </p:txBody>
      </p:sp>
      <p:graphicFrame>
        <p:nvGraphicFramePr>
          <p:cNvPr id="4" name="Group 48"/>
          <p:cNvGraphicFramePr>
            <a:graphicFrameLocks/>
          </p:cNvGraphicFramePr>
          <p:nvPr/>
        </p:nvGraphicFramePr>
        <p:xfrm>
          <a:off x="250825" y="1000125"/>
          <a:ext cx="8713788" cy="4290822"/>
        </p:xfrm>
        <a:graphic>
          <a:graphicData uri="http://schemas.openxmlformats.org/drawingml/2006/table">
            <a:tbl>
              <a:tblPr/>
              <a:tblGrid>
                <a:gridCol w="1944688"/>
                <a:gridCol w="1728787"/>
                <a:gridCol w="1727200"/>
                <a:gridCol w="3313113"/>
              </a:tblGrid>
              <a:tr h="1463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err="1" smtClean="0">
                          <a:ln>
                            <a:noFill/>
                          </a:ln>
                          <a:solidFill>
                            <a:schemeClr val="tx1"/>
                          </a:solidFill>
                          <a:effectLst/>
                          <a:latin typeface="+mn-lt"/>
                          <a:cs typeface="Arial" pitchFamily="34" charset="0"/>
                        </a:rPr>
                        <a:t>DMx</a:t>
                      </a:r>
                      <a:endParaRPr kumimoji="0" lang="fr-FR" sz="1800" b="1" i="0" u="none" strike="noStrike" cap="none" normalizeH="0" baseline="0" dirty="0" smtClean="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Classement du DM</a:t>
                      </a:r>
                      <a:endParaRPr kumimoji="0" lang="fr-FR" sz="18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Niveau de risque infectieux</a:t>
                      </a:r>
                      <a:endParaRPr kumimoji="0" lang="fr-FR" sz="18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Niveau de </a:t>
                      </a:r>
                      <a:r>
                        <a:rPr kumimoji="0" lang="fr-CH" sz="1800" b="1" i="0" u="none" strike="noStrike" cap="none" normalizeH="0" baseline="0" dirty="0" err="1" smtClean="0">
                          <a:ln>
                            <a:noFill/>
                          </a:ln>
                          <a:solidFill>
                            <a:schemeClr val="tx1"/>
                          </a:solidFill>
                          <a:effectLst/>
                          <a:latin typeface="+mn-lt"/>
                          <a:cs typeface="Arial" pitchFamily="34" charset="0"/>
                        </a:rPr>
                        <a:t>ttt</a:t>
                      </a:r>
                      <a:r>
                        <a:rPr kumimoji="0" lang="fr-CH" sz="1800" b="1" i="0" u="none" strike="noStrike" cap="none" normalizeH="0" baseline="0" dirty="0" smtClean="0">
                          <a:ln>
                            <a:noFill/>
                          </a:ln>
                          <a:solidFill>
                            <a:schemeClr val="tx1"/>
                          </a:solidFill>
                          <a:effectLst/>
                          <a:latin typeface="+mn-lt"/>
                          <a:cs typeface="Arial" pitchFamily="34" charset="0"/>
                        </a:rPr>
                        <a:t> requis prenant en compte le risque ATNC</a:t>
                      </a:r>
                      <a:endParaRPr kumimoji="0" lang="fr-FR" sz="28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7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 </a:t>
                      </a:r>
                      <a:r>
                        <a:rPr kumimoji="0" lang="fr-CH" sz="1400" b="0" i="0" u="none" strike="noStrike" cap="none" normalizeH="0" baseline="0" dirty="0" err="1" smtClean="0">
                          <a:ln>
                            <a:noFill/>
                          </a:ln>
                          <a:solidFill>
                            <a:schemeClr val="tx1"/>
                          </a:solidFill>
                          <a:effectLst/>
                          <a:latin typeface="+mn-lt"/>
                          <a:cs typeface="Arial" pitchFamily="34" charset="0"/>
                        </a:rPr>
                        <a:t>Cholédoscopes</a:t>
                      </a:r>
                      <a:r>
                        <a:rPr kumimoji="0" lang="fr-CH" sz="1400" b="0" i="0" u="none" strike="noStrike" cap="none" normalizeH="0" baseline="0" dirty="0" smtClean="0">
                          <a:ln>
                            <a:noFill/>
                          </a:ln>
                          <a:solidFill>
                            <a:schemeClr val="tx1"/>
                          </a:solidFill>
                          <a:effectLst/>
                          <a:latin typeface="+mn-lt"/>
                          <a:cs typeface="Arial" pitchFamily="34" charset="0"/>
                        </a:rPr>
                        <a:t> </a:t>
                      </a:r>
                      <a:r>
                        <a:rPr kumimoji="0" lang="fr-CH" sz="1400" b="0" i="0" u="none" strike="noStrike" cap="none" normalizeH="0" baseline="0" dirty="0" err="1" smtClean="0">
                          <a:ln>
                            <a:noFill/>
                          </a:ln>
                          <a:solidFill>
                            <a:schemeClr val="tx1"/>
                          </a:solidFill>
                          <a:effectLst/>
                          <a:latin typeface="+mn-lt"/>
                          <a:cs typeface="Arial" pitchFamily="34" charset="0"/>
                        </a:rPr>
                        <a:t>transpariétaux</a:t>
                      </a:r>
                      <a:endParaRPr kumimoji="0" lang="fr-CH"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 </a:t>
                      </a:r>
                      <a:r>
                        <a:rPr kumimoji="0" lang="fr-CH" sz="1400" b="0" i="0" u="none" strike="noStrike" cap="none" normalizeH="0" baseline="0" dirty="0" err="1" smtClean="0">
                          <a:ln>
                            <a:noFill/>
                          </a:ln>
                          <a:solidFill>
                            <a:schemeClr val="tx1"/>
                          </a:solidFill>
                          <a:effectLst/>
                          <a:latin typeface="+mn-lt"/>
                          <a:cs typeface="Arial" pitchFamily="34" charset="0"/>
                        </a:rPr>
                        <a:t>Coelioscope</a:t>
                      </a:r>
                      <a:endParaRPr kumimoji="0" lang="fr-CH"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 </a:t>
                      </a:r>
                      <a:r>
                        <a:rPr kumimoji="0" lang="fr-CH" sz="1400" b="0" i="0" u="none" strike="noStrike" cap="none" normalizeH="0" baseline="0" dirty="0" err="1" smtClean="0">
                          <a:ln>
                            <a:noFill/>
                          </a:ln>
                          <a:solidFill>
                            <a:schemeClr val="tx1"/>
                          </a:solidFill>
                          <a:effectLst/>
                          <a:latin typeface="+mn-lt"/>
                          <a:cs typeface="Arial" pitchFamily="34" charset="0"/>
                        </a:rPr>
                        <a:t>Urètrocystoscope</a:t>
                      </a:r>
                      <a:endParaRPr kumimoji="0" lang="fr-CH"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 </a:t>
                      </a:r>
                      <a:r>
                        <a:rPr kumimoji="0" lang="fr-CH" sz="1400" b="0" i="0" u="none" strike="noStrike" cap="none" normalizeH="0" baseline="0" dirty="0" err="1" smtClean="0">
                          <a:ln>
                            <a:noFill/>
                          </a:ln>
                          <a:solidFill>
                            <a:schemeClr val="tx1"/>
                          </a:solidFill>
                          <a:effectLst/>
                          <a:latin typeface="+mn-lt"/>
                          <a:cs typeface="Arial" pitchFamily="34" charset="0"/>
                        </a:rPr>
                        <a:t>Arthroscope</a:t>
                      </a:r>
                      <a:r>
                        <a:rPr kumimoji="0" lang="fr-CH" sz="1400" b="0" i="0" u="none" strike="noStrike" cap="none" normalizeH="0" baseline="0" dirty="0" smtClean="0">
                          <a:ln>
                            <a:noFill/>
                          </a:ln>
                          <a:solidFill>
                            <a:schemeClr val="tx1"/>
                          </a:solidFill>
                          <a:effectLst/>
                          <a:latin typeface="+mn-lt"/>
                          <a:cs typeface="Arial" pitchFamily="34" charset="0"/>
                        </a:rPr>
                        <a:t> …</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smtClean="0">
                          <a:ln>
                            <a:noFill/>
                          </a:ln>
                          <a:solidFill>
                            <a:schemeClr val="tx1"/>
                          </a:solidFill>
                          <a:effectLst/>
                          <a:latin typeface="+mn-lt"/>
                          <a:cs typeface="Arial" pitchFamily="34" charset="0"/>
                        </a:rPr>
                        <a:t>Critique</a:t>
                      </a:r>
                      <a:endParaRPr kumimoji="0" lang="fr-FR" sz="1800" b="1"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mn-lt"/>
                          <a:cs typeface="Arial" pitchFamily="34" charset="0"/>
                        </a:rPr>
                        <a:t>Haut risque</a:t>
                      </a:r>
                      <a:endParaRPr kumimoji="0" lang="fr-FR" sz="18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Stérilisation selon les indications du fabricant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H" sz="1400" b="0" i="0" u="none" strike="noStrike" cap="none" normalizeH="0" baseline="0" dirty="0" smtClean="0">
                          <a:ln>
                            <a:noFill/>
                          </a:ln>
                          <a:solidFill>
                            <a:schemeClr val="tx1"/>
                          </a:solidFill>
                          <a:effectLst/>
                          <a:latin typeface="+mn-lt"/>
                          <a:cs typeface="Arial" pitchFamily="34" charset="0"/>
                        </a:rPr>
                        <a:t>A défaut désinfection de Haut Niveau</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13" name="Picture 4"/>
          <p:cNvPicPr>
            <a:picLocks noChangeAspect="1" noChangeArrowheads="1"/>
          </p:cNvPicPr>
          <p:nvPr/>
        </p:nvPicPr>
        <p:blipFill>
          <a:blip r:embed="rId2" cstate="print"/>
          <a:srcRect/>
          <a:stretch>
            <a:fillRect/>
          </a:stretch>
        </p:blipFill>
        <p:spPr bwMode="auto">
          <a:xfrm>
            <a:off x="1857375" y="3929063"/>
            <a:ext cx="2000250" cy="2160587"/>
          </a:xfrm>
          <a:prstGeom prst="rect">
            <a:avLst/>
          </a:prstGeom>
          <a:noFill/>
          <a:ln w="9525">
            <a:noFill/>
            <a:miter lim="800000"/>
            <a:headEnd/>
            <a:tailEnd/>
          </a:ln>
        </p:spPr>
      </p:pic>
      <p:pic>
        <p:nvPicPr>
          <p:cNvPr id="33814" name="Picture 5"/>
          <p:cNvPicPr>
            <a:picLocks noChangeAspect="1" noChangeArrowheads="1"/>
          </p:cNvPicPr>
          <p:nvPr/>
        </p:nvPicPr>
        <p:blipFill>
          <a:blip r:embed="rId3" cstate="print"/>
          <a:srcRect/>
          <a:stretch>
            <a:fillRect/>
          </a:stretch>
        </p:blipFill>
        <p:spPr bwMode="auto">
          <a:xfrm>
            <a:off x="5715000" y="4214813"/>
            <a:ext cx="2500313" cy="178911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C10E073-3F67-4CE9-A257-A5620BBC0086}" type="slidenum">
              <a:rPr lang="fr-CH" smtClean="0"/>
              <a:pPr/>
              <a:t>67</a:t>
            </a:fld>
            <a:endParaRPr lang="fr-CH"/>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357188"/>
            <a:ext cx="8786812" cy="357187"/>
          </a:xfrm>
        </p:spPr>
        <p:txBody>
          <a:bodyPr rtlCol="0">
            <a:normAutofit fontScale="90000"/>
          </a:bodyPr>
          <a:lstStyle/>
          <a:p>
            <a:pPr>
              <a:defRPr/>
            </a:pPr>
            <a:r>
              <a:rPr lang="fr-CH" sz="2200" b="1" dirty="0" smtClean="0">
                <a:cs typeface="Arial" pitchFamily="34" charset="0"/>
              </a:rPr>
              <a:t/>
            </a:r>
            <a:br>
              <a:rPr lang="fr-CH" sz="2200" b="1" dirty="0" smtClean="0">
                <a:cs typeface="Arial" pitchFamily="34" charset="0"/>
              </a:rPr>
            </a:br>
            <a:r>
              <a:rPr lang="fr-CH" sz="2000" b="1" dirty="0" smtClean="0">
                <a:cs typeface="Arial" pitchFamily="34" charset="0"/>
              </a:rPr>
              <a:t/>
            </a:r>
            <a:br>
              <a:rPr lang="fr-CH" sz="2000" b="1" dirty="0" smtClean="0">
                <a:cs typeface="Arial" pitchFamily="34" charset="0"/>
              </a:rPr>
            </a:br>
            <a:r>
              <a:rPr lang="fr-CH" sz="2000" b="1" dirty="0" smtClean="0">
                <a:cs typeface="Arial" pitchFamily="34" charset="0"/>
              </a:rPr>
              <a:t/>
            </a:r>
            <a:br>
              <a:rPr lang="fr-CH" sz="2000" b="1" dirty="0" smtClean="0">
                <a:cs typeface="Arial" pitchFamily="34" charset="0"/>
              </a:rPr>
            </a:br>
            <a:r>
              <a:rPr lang="fr-CH" sz="2000" b="1" dirty="0" smtClean="0">
                <a:cs typeface="Arial" pitchFamily="34" charset="0"/>
              </a:rPr>
              <a:t>Recommandations émises par les sociétés de gastroentérologie en Europe </a:t>
            </a:r>
            <a:endParaRPr lang="fr-CH" sz="2000" b="1" dirty="0">
              <a:cs typeface="Arial" pitchFamily="34" charset="0"/>
            </a:endParaRPr>
          </a:p>
        </p:txBody>
      </p:sp>
      <p:sp>
        <p:nvSpPr>
          <p:cNvPr id="34819" name="Espace réservé du contenu 2"/>
          <p:cNvSpPr>
            <a:spLocks noGrp="1"/>
          </p:cNvSpPr>
          <p:nvPr>
            <p:ph idx="1"/>
          </p:nvPr>
        </p:nvSpPr>
        <p:spPr/>
        <p:txBody>
          <a:bodyPr/>
          <a:lstStyle/>
          <a:p>
            <a:pPr eaLnBrk="1" hangingPunct="1"/>
            <a:endParaRPr lang="fr-CH" smtClean="0"/>
          </a:p>
        </p:txBody>
      </p:sp>
      <p:pic>
        <p:nvPicPr>
          <p:cNvPr id="34820" name="Picture 2"/>
          <p:cNvPicPr>
            <a:picLocks noChangeAspect="1" noChangeArrowheads="1"/>
          </p:cNvPicPr>
          <p:nvPr/>
        </p:nvPicPr>
        <p:blipFill>
          <a:blip r:embed="rId2" cstate="print"/>
          <a:srcRect/>
          <a:stretch>
            <a:fillRect/>
          </a:stretch>
        </p:blipFill>
        <p:spPr bwMode="auto">
          <a:xfrm>
            <a:off x="0" y="785813"/>
            <a:ext cx="9144000" cy="5643562"/>
          </a:xfrm>
          <a:prstGeom prst="rect">
            <a:avLst/>
          </a:prstGeom>
          <a:noFill/>
          <a:ln w="9525">
            <a:noFill/>
            <a:miter lim="800000"/>
            <a:headEnd/>
            <a:tailEnd/>
          </a:ln>
        </p:spPr>
      </p:pic>
      <p:sp>
        <p:nvSpPr>
          <p:cNvPr id="5" name="Rectangle 4"/>
          <p:cNvSpPr/>
          <p:nvPr/>
        </p:nvSpPr>
        <p:spPr>
          <a:xfrm>
            <a:off x="3500438" y="6429375"/>
            <a:ext cx="5286375" cy="307777"/>
          </a:xfrm>
          <a:prstGeom prst="rect">
            <a:avLst/>
          </a:prstGeom>
        </p:spPr>
        <p:txBody>
          <a:bodyPr>
            <a:spAutoFit/>
          </a:bodyPr>
          <a:lstStyle/>
          <a:p>
            <a:pPr fontAlgn="auto">
              <a:spcBef>
                <a:spcPts val="0"/>
              </a:spcBef>
              <a:spcAft>
                <a:spcPts val="0"/>
              </a:spcAft>
              <a:defRPr/>
            </a:pPr>
            <a:r>
              <a:rPr lang="fr-CH" sz="1400" b="1" dirty="0" err="1">
                <a:solidFill>
                  <a:prstClr val="black"/>
                </a:solidFill>
                <a:latin typeface="Univers" pitchFamily="34" charset="0"/>
                <a:ea typeface="+mj-ea"/>
                <a:cs typeface="Arial" pitchFamily="34" charset="0"/>
              </a:rPr>
              <a:t>Swiss</a:t>
            </a:r>
            <a:r>
              <a:rPr lang="fr-CH" sz="1400" b="1" dirty="0">
                <a:solidFill>
                  <a:prstClr val="black"/>
                </a:solidFill>
                <a:latin typeface="Univers" pitchFamily="34" charset="0"/>
                <a:ea typeface="+mj-ea"/>
                <a:cs typeface="Arial" pitchFamily="34" charset="0"/>
              </a:rPr>
              <a:t>-NOSO Volume 10, Numéro 4, 2003</a:t>
            </a:r>
            <a:endParaRPr lang="fr-CH" sz="1400" b="1" dirty="0">
              <a:latin typeface="Univers" pitchFamily="34" charset="0"/>
              <a:cs typeface="Arial" pitchFamily="34" charset="0"/>
            </a:endParaRPr>
          </a:p>
        </p:txBody>
      </p:sp>
      <p:sp>
        <p:nvSpPr>
          <p:cNvPr id="6" name="Espace réservé du numéro de diapositive 5"/>
          <p:cNvSpPr>
            <a:spLocks noGrp="1"/>
          </p:cNvSpPr>
          <p:nvPr>
            <p:ph type="sldNum" sz="quarter" idx="12"/>
          </p:nvPr>
        </p:nvSpPr>
        <p:spPr/>
        <p:txBody>
          <a:bodyPr/>
          <a:lstStyle/>
          <a:p>
            <a:fld id="{CC10E073-3F67-4CE9-A257-A5620BBC0086}" type="slidenum">
              <a:rPr lang="fr-CH" smtClean="0"/>
              <a:pPr/>
              <a:t>68</a:t>
            </a:fld>
            <a:endParaRPr lang="fr-CH"/>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42875" y="274638"/>
            <a:ext cx="8543925" cy="654050"/>
          </a:xfrm>
        </p:spPr>
        <p:txBody>
          <a:bodyPr>
            <a:noAutofit/>
          </a:bodyPr>
          <a:lstStyle/>
          <a:p>
            <a:pPr eaLnBrk="1" hangingPunct="1"/>
            <a:r>
              <a:rPr lang="fr-CH" sz="2000" b="1" dirty="0" smtClean="0">
                <a:solidFill>
                  <a:schemeClr val="tx2"/>
                </a:solidFill>
                <a:ea typeface="Arial" charset="0"/>
                <a:cs typeface="Arial" charset="0"/>
              </a:rPr>
              <a:t>Recommandations générales de la </a:t>
            </a:r>
            <a:r>
              <a:rPr lang="fr-CH" sz="2000" b="1" dirty="0" err="1" smtClean="0">
                <a:solidFill>
                  <a:schemeClr val="tx2"/>
                </a:solidFill>
                <a:ea typeface="Arial" charset="0"/>
                <a:cs typeface="Arial" charset="0"/>
              </a:rPr>
              <a:t>Swiss</a:t>
            </a:r>
            <a:r>
              <a:rPr lang="fr-CH" sz="2000" b="1" dirty="0" smtClean="0">
                <a:solidFill>
                  <a:schemeClr val="tx2"/>
                </a:solidFill>
                <a:ea typeface="Arial" charset="0"/>
                <a:cs typeface="Arial" charset="0"/>
              </a:rPr>
              <a:t>-</a:t>
            </a:r>
            <a:r>
              <a:rPr lang="fr-CH" sz="2000" b="1" dirty="0" err="1" smtClean="0">
                <a:solidFill>
                  <a:schemeClr val="tx2"/>
                </a:solidFill>
                <a:ea typeface="Arial" charset="0"/>
                <a:cs typeface="Arial" charset="0"/>
              </a:rPr>
              <a:t>Noso</a:t>
            </a:r>
            <a:r>
              <a:rPr lang="fr-CH" sz="2000" b="1" dirty="0" smtClean="0">
                <a:solidFill>
                  <a:schemeClr val="tx2"/>
                </a:solidFill>
                <a:ea typeface="Arial" charset="0"/>
                <a:cs typeface="Arial" charset="0"/>
              </a:rPr>
              <a:t>-CJD- </a:t>
            </a:r>
            <a:r>
              <a:rPr lang="fr-CH" sz="2000" b="1" dirty="0" err="1" smtClean="0">
                <a:solidFill>
                  <a:schemeClr val="tx2"/>
                </a:solidFill>
                <a:ea typeface="Arial" charset="0"/>
                <a:cs typeface="Arial" charset="0"/>
              </a:rPr>
              <a:t>Task</a:t>
            </a:r>
            <a:r>
              <a:rPr lang="fr-CH" sz="2000" b="1" dirty="0" smtClean="0">
                <a:solidFill>
                  <a:schemeClr val="tx2"/>
                </a:solidFill>
                <a:ea typeface="Arial" charset="0"/>
                <a:cs typeface="Arial" charset="0"/>
              </a:rPr>
              <a:t> Force </a:t>
            </a:r>
            <a:br>
              <a:rPr lang="fr-CH" sz="2000" b="1" dirty="0" smtClean="0">
                <a:solidFill>
                  <a:schemeClr val="tx2"/>
                </a:solidFill>
                <a:ea typeface="Arial" charset="0"/>
                <a:cs typeface="Arial" charset="0"/>
              </a:rPr>
            </a:br>
            <a:r>
              <a:rPr lang="fr-CH" sz="2000" b="1" dirty="0" smtClean="0">
                <a:solidFill>
                  <a:schemeClr val="tx2"/>
                </a:solidFill>
                <a:ea typeface="Arial" charset="0"/>
                <a:cs typeface="Arial" charset="0"/>
              </a:rPr>
              <a:t>Volume 10 N°4, 2003</a:t>
            </a:r>
          </a:p>
        </p:txBody>
      </p:sp>
      <p:sp>
        <p:nvSpPr>
          <p:cNvPr id="35843" name="Espace réservé du contenu 2"/>
          <p:cNvSpPr>
            <a:spLocks noGrp="1"/>
          </p:cNvSpPr>
          <p:nvPr>
            <p:ph idx="1"/>
          </p:nvPr>
        </p:nvSpPr>
        <p:spPr/>
        <p:txBody>
          <a:bodyPr/>
          <a:lstStyle/>
          <a:p>
            <a:pPr eaLnBrk="1" hangingPunct="1"/>
            <a:endParaRPr lang="fr-CH" smtClean="0"/>
          </a:p>
        </p:txBody>
      </p:sp>
      <p:pic>
        <p:nvPicPr>
          <p:cNvPr id="35844" name="Picture 3"/>
          <p:cNvPicPr>
            <a:picLocks noChangeAspect="1" noChangeArrowheads="1"/>
          </p:cNvPicPr>
          <p:nvPr/>
        </p:nvPicPr>
        <p:blipFill>
          <a:blip r:embed="rId2" cstate="print"/>
          <a:srcRect/>
          <a:stretch>
            <a:fillRect/>
          </a:stretch>
        </p:blipFill>
        <p:spPr bwMode="auto">
          <a:xfrm>
            <a:off x="0" y="1285875"/>
            <a:ext cx="9058275" cy="5043488"/>
          </a:xfrm>
          <a:prstGeom prst="rect">
            <a:avLst/>
          </a:prstGeom>
          <a:noFill/>
          <a:ln w="9525">
            <a:noFill/>
            <a:miter lim="800000"/>
            <a:headEnd/>
            <a:tailEnd/>
          </a:ln>
        </p:spPr>
      </p:pic>
      <p:sp>
        <p:nvSpPr>
          <p:cNvPr id="6" name="Ellipse 5"/>
          <p:cNvSpPr/>
          <p:nvPr/>
        </p:nvSpPr>
        <p:spPr>
          <a:xfrm>
            <a:off x="0" y="5357813"/>
            <a:ext cx="5572125" cy="1000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7" name="Espace réservé du numéro de diapositive 6"/>
          <p:cNvSpPr>
            <a:spLocks noGrp="1"/>
          </p:cNvSpPr>
          <p:nvPr>
            <p:ph type="sldNum" sz="quarter" idx="12"/>
          </p:nvPr>
        </p:nvSpPr>
        <p:spPr/>
        <p:txBody>
          <a:bodyPr/>
          <a:lstStyle/>
          <a:p>
            <a:fld id="{CC10E073-3F67-4CE9-A257-A5620BBC0086}" type="slidenum">
              <a:rPr lang="fr-CH" smtClean="0"/>
              <a:pPr/>
              <a:t>69</a:t>
            </a:fld>
            <a:endParaRPr lang="fr-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fr-CH" b="1" dirty="0"/>
              <a:t>Les dispositifs médicaux</a:t>
            </a:r>
            <a:endParaRPr lang="fr-FR" b="1" dirty="0"/>
          </a:p>
        </p:txBody>
      </p:sp>
      <p:sp>
        <p:nvSpPr>
          <p:cNvPr id="6" name="Espace réservé du pied de page 5"/>
          <p:cNvSpPr>
            <a:spLocks noGrp="1"/>
          </p:cNvSpPr>
          <p:nvPr>
            <p:ph type="ftr" sz="quarter" idx="11"/>
          </p:nvPr>
        </p:nvSpPr>
        <p:spPr/>
        <p:txBody>
          <a:bodyPr/>
          <a:lstStyle/>
          <a:p>
            <a:r>
              <a:rPr lang="fr-CH" smtClean="0"/>
              <a:t>H.Ney 05.02.2013</a:t>
            </a:r>
            <a:endParaRPr lang="fr-FR"/>
          </a:p>
        </p:txBody>
      </p:sp>
      <p:sp>
        <p:nvSpPr>
          <p:cNvPr id="7" name="Espace réservé du numéro de diapositive 6"/>
          <p:cNvSpPr>
            <a:spLocks noGrp="1"/>
          </p:cNvSpPr>
          <p:nvPr>
            <p:ph type="sldNum" sz="quarter" idx="12"/>
          </p:nvPr>
        </p:nvSpPr>
        <p:spPr/>
        <p:txBody>
          <a:bodyPr/>
          <a:lstStyle/>
          <a:p>
            <a:fld id="{C6054DDC-FC41-4665-AEB9-C3B591A2196D}" type="slidenum">
              <a:rPr lang="fr-FR"/>
              <a:pPr/>
              <a:t>7</a:t>
            </a:fld>
            <a:endParaRPr lang="fr-FR"/>
          </a:p>
        </p:txBody>
      </p:sp>
      <p:sp>
        <p:nvSpPr>
          <p:cNvPr id="32771" name="Rectangle 3"/>
          <p:cNvSpPr>
            <a:spLocks noGrp="1" noChangeArrowheads="1"/>
          </p:cNvSpPr>
          <p:nvPr>
            <p:ph sz="quarter" idx="1"/>
          </p:nvPr>
        </p:nvSpPr>
        <p:spPr/>
        <p:txBody>
          <a:bodyPr>
            <a:normAutofit/>
          </a:bodyPr>
          <a:lstStyle/>
          <a:p>
            <a:r>
              <a:rPr lang="fr-CH" sz="2400" dirty="0"/>
              <a:t>Diagnostiquer, prévenir, contrôler, traiter ou atténuer une </a:t>
            </a:r>
            <a:r>
              <a:rPr lang="fr-CH" sz="2400" dirty="0" smtClean="0"/>
              <a:t>maladie</a:t>
            </a:r>
          </a:p>
          <a:p>
            <a:pPr>
              <a:buNone/>
            </a:pPr>
            <a:endParaRPr lang="fr-CH" sz="2400" dirty="0"/>
          </a:p>
          <a:p>
            <a:r>
              <a:rPr lang="fr-CH" sz="2400" dirty="0"/>
              <a:t>Diagnostiquer, contrôler, traiter ou atténuer une blessure ou un handicap, ou à compenser un handicap</a:t>
            </a:r>
            <a:endParaRPr lang="fr-FR" sz="2400" dirty="0"/>
          </a:p>
        </p:txBody>
      </p:sp>
      <p:sp>
        <p:nvSpPr>
          <p:cNvPr id="32772" name="Rectangle 4"/>
          <p:cNvSpPr>
            <a:spLocks noGrp="1" noChangeArrowheads="1"/>
          </p:cNvSpPr>
          <p:nvPr>
            <p:ph sz="quarter" idx="2"/>
          </p:nvPr>
        </p:nvSpPr>
        <p:spPr/>
        <p:txBody>
          <a:bodyPr>
            <a:normAutofit/>
          </a:bodyPr>
          <a:lstStyle/>
          <a:p>
            <a:r>
              <a:rPr lang="fr-CH" sz="2400" dirty="0"/>
              <a:t>Etudier ou modifier l’anatomie, à remplacer des parties d’anatomie, à étudier, modifier ou remplacer un processus </a:t>
            </a:r>
            <a:r>
              <a:rPr lang="fr-CH" sz="2400" dirty="0" smtClean="0"/>
              <a:t>physiologique</a:t>
            </a:r>
          </a:p>
          <a:p>
            <a:pPr>
              <a:buNone/>
            </a:pPr>
            <a:endParaRPr lang="fr-CH" sz="2400" dirty="0"/>
          </a:p>
          <a:p>
            <a:r>
              <a:rPr lang="fr-CH" sz="2400" dirty="0"/>
              <a:t>Maîtriser la conception ou établir un diagnostic en relation avec la conception</a:t>
            </a:r>
            <a:endParaRPr lang="fr-FR"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14348" y="274638"/>
            <a:ext cx="7972452" cy="1143000"/>
          </a:xfrm>
        </p:spPr>
        <p:txBody>
          <a:bodyPr/>
          <a:lstStyle/>
          <a:p>
            <a:pPr eaLnBrk="1" hangingPunct="1"/>
            <a:r>
              <a:rPr lang="fr-CH" b="1" dirty="0" smtClean="0"/>
              <a:t>Exemple de protocole</a:t>
            </a:r>
            <a:endParaRPr lang="fr-FR" b="1" dirty="0" smtClean="0"/>
          </a:p>
        </p:txBody>
      </p:sp>
      <p:sp>
        <p:nvSpPr>
          <p:cNvPr id="68611" name="Rectangle 3"/>
          <p:cNvSpPr>
            <a:spLocks noGrp="1" noChangeArrowheads="1"/>
          </p:cNvSpPr>
          <p:nvPr>
            <p:ph type="body" idx="1"/>
          </p:nvPr>
        </p:nvSpPr>
        <p:spPr/>
        <p:txBody>
          <a:bodyPr/>
          <a:lstStyle/>
          <a:p>
            <a:pPr eaLnBrk="1" hangingPunct="1"/>
            <a:endParaRPr lang="fr-FR" smtClean="0"/>
          </a:p>
        </p:txBody>
      </p:sp>
      <p:pic>
        <p:nvPicPr>
          <p:cNvPr id="68612" name="Picture 4"/>
          <p:cNvPicPr>
            <a:picLocks noChangeAspect="1" noChangeArrowheads="1"/>
          </p:cNvPicPr>
          <p:nvPr/>
        </p:nvPicPr>
        <p:blipFill>
          <a:blip r:embed="rId2" cstate="print"/>
          <a:srcRect/>
          <a:stretch>
            <a:fillRect/>
          </a:stretch>
        </p:blipFill>
        <p:spPr bwMode="auto">
          <a:xfrm>
            <a:off x="323850" y="1484313"/>
            <a:ext cx="8604250" cy="5256212"/>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CC10E073-3F67-4CE9-A257-A5620BBC0086}" type="slidenum">
              <a:rPr lang="fr-CH" smtClean="0"/>
              <a:pPr/>
              <a:t>70</a:t>
            </a:fld>
            <a:endParaRPr lang="fr-CH"/>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fr-CH" sz="3600" b="1" dirty="0" smtClean="0">
                <a:solidFill>
                  <a:schemeClr val="bg2">
                    <a:lumMod val="10000"/>
                  </a:schemeClr>
                </a:solidFill>
              </a:rPr>
              <a:t>Je vous remercie de votre attention</a:t>
            </a:r>
            <a:br>
              <a:rPr lang="fr-CH" sz="3600" b="1" dirty="0" smtClean="0">
                <a:solidFill>
                  <a:schemeClr val="bg2">
                    <a:lumMod val="10000"/>
                  </a:schemeClr>
                </a:solidFill>
              </a:rPr>
            </a:br>
            <a:r>
              <a:rPr lang="fr-CH" sz="3600" b="1" dirty="0" smtClean="0">
                <a:solidFill>
                  <a:schemeClr val="accent2"/>
                </a:solidFill>
              </a:rPr>
              <a:t>Place aux questions…</a:t>
            </a:r>
            <a:endParaRPr lang="fr-FR" sz="3600" b="1" dirty="0">
              <a:solidFill>
                <a:schemeClr val="accent2"/>
              </a:solidFill>
            </a:endParaRPr>
          </a:p>
        </p:txBody>
      </p:sp>
      <p:sp>
        <p:nvSpPr>
          <p:cNvPr id="5" name="Espace réservé du pied de page 4"/>
          <p:cNvSpPr>
            <a:spLocks noGrp="1"/>
          </p:cNvSpPr>
          <p:nvPr>
            <p:ph type="ftr" sz="quarter" idx="11"/>
          </p:nvPr>
        </p:nvSpPr>
        <p:spPr/>
        <p:txBody>
          <a:bodyPr/>
          <a:lstStyle/>
          <a:p>
            <a:r>
              <a:rPr lang="fr-CH" smtClean="0"/>
              <a:t>H.Ney 05.02.2013</a:t>
            </a:r>
            <a:endParaRPr lang="fr-FR"/>
          </a:p>
        </p:txBody>
      </p:sp>
      <p:sp>
        <p:nvSpPr>
          <p:cNvPr id="6" name="Espace réservé du numéro de diapositive 5"/>
          <p:cNvSpPr>
            <a:spLocks noGrp="1"/>
          </p:cNvSpPr>
          <p:nvPr>
            <p:ph type="sldNum" sz="quarter" idx="12"/>
          </p:nvPr>
        </p:nvSpPr>
        <p:spPr/>
        <p:txBody>
          <a:bodyPr/>
          <a:lstStyle/>
          <a:p>
            <a:fld id="{591CAB2B-BCA9-48B3-AE4E-2B6B7C3211AF}" type="slidenum">
              <a:rPr lang="fr-FR"/>
              <a:pPr/>
              <a:t>71</a:t>
            </a:fld>
            <a:endParaRPr lang="fr-FR"/>
          </a:p>
        </p:txBody>
      </p:sp>
      <p:sp>
        <p:nvSpPr>
          <p:cNvPr id="30723" name="Rectangle 3"/>
          <p:cNvSpPr>
            <a:spLocks noGrp="1" noChangeArrowheads="1"/>
          </p:cNvSpPr>
          <p:nvPr>
            <p:ph sz="quarter" idx="1"/>
          </p:nvPr>
        </p:nvSpPr>
        <p:spPr/>
        <p:txBody>
          <a:bodyPr>
            <a:normAutofit fontScale="85000" lnSpcReduction="20000"/>
          </a:bodyPr>
          <a:lstStyle/>
          <a:p>
            <a:pPr algn="ctr">
              <a:buFont typeface="Wingdings" pitchFamily="2" charset="2"/>
              <a:buNone/>
            </a:pPr>
            <a:endParaRPr lang="fr-CH" i="1" dirty="0" smtClean="0"/>
          </a:p>
          <a:p>
            <a:pPr algn="ctr">
              <a:buFont typeface="Wingdings" pitchFamily="2" charset="2"/>
              <a:buNone/>
            </a:pPr>
            <a:r>
              <a:rPr lang="fr-CH" i="1" dirty="0" smtClean="0">
                <a:solidFill>
                  <a:schemeClr val="accent2">
                    <a:lumMod val="75000"/>
                  </a:schemeClr>
                </a:solidFill>
              </a:rPr>
              <a:t>On </a:t>
            </a:r>
            <a:r>
              <a:rPr lang="fr-CH" i="1" dirty="0">
                <a:solidFill>
                  <a:schemeClr val="accent2">
                    <a:lumMod val="75000"/>
                  </a:schemeClr>
                </a:solidFill>
              </a:rPr>
              <a:t>ne peut jamais réduire les énoncés des risques à de simples constats de faits.</a:t>
            </a:r>
          </a:p>
          <a:p>
            <a:pPr algn="ctr">
              <a:buFont typeface="Wingdings" pitchFamily="2" charset="2"/>
              <a:buNone/>
            </a:pPr>
            <a:r>
              <a:rPr lang="fr-CH" i="1" dirty="0">
                <a:solidFill>
                  <a:schemeClr val="accent2">
                    <a:lumMod val="75000"/>
                  </a:schemeClr>
                </a:solidFill>
              </a:rPr>
              <a:t>En effet, ces risques comportent aussi des éléments théoriques et normatifs constitutifs.</a:t>
            </a:r>
          </a:p>
          <a:p>
            <a:pPr algn="ctr">
              <a:buFont typeface="Wingdings" pitchFamily="2" charset="2"/>
              <a:buNone/>
            </a:pPr>
            <a:r>
              <a:rPr lang="fr-FR" dirty="0">
                <a:solidFill>
                  <a:schemeClr val="accent2">
                    <a:lumMod val="75000"/>
                  </a:schemeClr>
                </a:solidFill>
              </a:rPr>
              <a:t>Ulrich Beck « La société du Risque » </a:t>
            </a:r>
            <a:r>
              <a:rPr lang="fr-FR" dirty="0" smtClean="0">
                <a:solidFill>
                  <a:schemeClr val="accent2">
                    <a:lumMod val="75000"/>
                  </a:schemeClr>
                </a:solidFill>
              </a:rPr>
              <a:t>1986</a:t>
            </a:r>
          </a:p>
          <a:p>
            <a:pPr algn="ctr">
              <a:buFont typeface="Wingdings" pitchFamily="2" charset="2"/>
              <a:buNone/>
            </a:pPr>
            <a:endParaRPr lang="fr-FR" dirty="0" smtClean="0">
              <a:solidFill>
                <a:schemeClr val="accent2">
                  <a:lumMod val="75000"/>
                </a:schemeClr>
              </a:solidFill>
            </a:endParaRPr>
          </a:p>
          <a:p>
            <a:pPr algn="ctr">
              <a:buNone/>
            </a:pPr>
            <a:r>
              <a:rPr lang="fr-FR" i="1" dirty="0" smtClean="0">
                <a:solidFill>
                  <a:schemeClr val="accent2">
                    <a:lumMod val="75000"/>
                  </a:schemeClr>
                </a:solidFill>
              </a:rPr>
              <a:t>La volonté est tellement libre de sa nature, qu'elle ne peut jamais être contrainte</a:t>
            </a:r>
            <a:r>
              <a:rPr lang="fr-FR" dirty="0" smtClean="0">
                <a:solidFill>
                  <a:schemeClr val="accent2">
                    <a:lumMod val="75000"/>
                  </a:schemeClr>
                </a:solidFill>
              </a:rPr>
              <a:t/>
            </a:r>
            <a:br>
              <a:rPr lang="fr-FR" dirty="0" smtClean="0">
                <a:solidFill>
                  <a:schemeClr val="accent2">
                    <a:lumMod val="75000"/>
                  </a:schemeClr>
                </a:solidFill>
              </a:rPr>
            </a:br>
            <a:r>
              <a:rPr lang="fr-FR" dirty="0" smtClean="0">
                <a:solidFill>
                  <a:schemeClr val="accent2">
                    <a:lumMod val="75000"/>
                  </a:schemeClr>
                </a:solidFill>
              </a:rPr>
              <a:t>  </a:t>
            </a:r>
            <a:r>
              <a:rPr lang="fr-FR" b="1" dirty="0" smtClean="0">
                <a:solidFill>
                  <a:schemeClr val="accent2">
                    <a:lumMod val="75000"/>
                  </a:schemeClr>
                </a:solidFill>
              </a:rPr>
              <a:t>        </a:t>
            </a:r>
            <a:r>
              <a:rPr lang="fr-FR" dirty="0" smtClean="0">
                <a:solidFill>
                  <a:schemeClr val="accent2">
                    <a:lumMod val="75000"/>
                  </a:schemeClr>
                </a:solidFill>
              </a:rPr>
              <a:t>René Descartes</a:t>
            </a:r>
          </a:p>
          <a:p>
            <a:pPr algn="ctr">
              <a:buNone/>
            </a:pPr>
            <a:endParaRPr lang="fr-FR" dirty="0" smtClean="0"/>
          </a:p>
          <a:p>
            <a:pPr algn="ctr">
              <a:buNone/>
            </a:pPr>
            <a:r>
              <a:rPr lang="fr-FR" sz="2200" i="1" dirty="0" smtClean="0"/>
              <a:t>Remerciements à ma collègue madame Delphine </a:t>
            </a:r>
            <a:r>
              <a:rPr lang="fr-FR" sz="2200" i="1" dirty="0" err="1" smtClean="0"/>
              <a:t>Scalia</a:t>
            </a:r>
            <a:r>
              <a:rPr lang="fr-FR" sz="2200" i="1" dirty="0" smtClean="0"/>
              <a:t> (Service Prévention et Contrôle de l’Infection HUG) pour ses supports concernant les endoscopes </a:t>
            </a:r>
            <a:endParaRPr lang="fr-CH" sz="2200" i="1" dirty="0" smtClean="0"/>
          </a:p>
          <a:p>
            <a:pPr algn="ctr">
              <a:buFont typeface="Wingdings" pitchFamily="2" charset="2"/>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CH" b="1" dirty="0"/>
              <a:t>Les dispositifs médicaux</a:t>
            </a:r>
            <a:endParaRPr lang="fr-FR" b="1" dirty="0"/>
          </a:p>
        </p:txBody>
      </p:sp>
      <p:sp>
        <p:nvSpPr>
          <p:cNvPr id="8" name="Espace réservé du pied de page 3"/>
          <p:cNvSpPr>
            <a:spLocks noGrp="1"/>
          </p:cNvSpPr>
          <p:nvPr>
            <p:ph type="ftr" sz="quarter" idx="11"/>
          </p:nvPr>
        </p:nvSpPr>
        <p:spPr/>
        <p:txBody>
          <a:bodyPr/>
          <a:lstStyle/>
          <a:p>
            <a:r>
              <a:rPr lang="fr-CH" smtClean="0"/>
              <a:t>H.Ney 05.02.2013</a:t>
            </a:r>
            <a:endParaRPr lang="fr-FR"/>
          </a:p>
        </p:txBody>
      </p:sp>
      <p:sp>
        <p:nvSpPr>
          <p:cNvPr id="9" name="Espace réservé du numéro de diapositive 4"/>
          <p:cNvSpPr>
            <a:spLocks noGrp="1"/>
          </p:cNvSpPr>
          <p:nvPr>
            <p:ph type="sldNum" sz="quarter" idx="12"/>
          </p:nvPr>
        </p:nvSpPr>
        <p:spPr/>
        <p:txBody>
          <a:bodyPr/>
          <a:lstStyle/>
          <a:p>
            <a:fld id="{BF0137E3-2FC2-4D2C-A55C-3254EC1F95CB}" type="slidenum">
              <a:rPr lang="fr-FR"/>
              <a:pPr/>
              <a:t>8</a:t>
            </a:fld>
            <a:endParaRPr lang="fr-FR"/>
          </a:p>
        </p:txBody>
      </p:sp>
      <p:pic>
        <p:nvPicPr>
          <p:cNvPr id="41987" name="Picture 3" descr="PE01562_"/>
          <p:cNvPicPr>
            <a:picLocks noChangeAspect="1" noChangeArrowheads="1"/>
          </p:cNvPicPr>
          <p:nvPr/>
        </p:nvPicPr>
        <p:blipFill>
          <a:blip r:embed="rId2" cstate="print"/>
          <a:srcRect/>
          <a:stretch>
            <a:fillRect/>
          </a:stretch>
        </p:blipFill>
        <p:spPr bwMode="auto">
          <a:xfrm>
            <a:off x="609600" y="1828800"/>
            <a:ext cx="1358900" cy="1430338"/>
          </a:xfrm>
          <a:prstGeom prst="rect">
            <a:avLst/>
          </a:prstGeom>
          <a:noFill/>
        </p:spPr>
      </p:pic>
      <p:sp>
        <p:nvSpPr>
          <p:cNvPr id="41988" name="AutoShape 4"/>
          <p:cNvSpPr>
            <a:spLocks noChangeArrowheads="1"/>
          </p:cNvSpPr>
          <p:nvPr/>
        </p:nvSpPr>
        <p:spPr bwMode="auto">
          <a:xfrm rot="5400000">
            <a:off x="1866900" y="3543300"/>
            <a:ext cx="1981200" cy="1143000"/>
          </a:xfrm>
          <a:custGeom>
            <a:avLst/>
            <a:gdLst>
              <a:gd name="G0" fmla="+- 9257 0 0"/>
              <a:gd name="G1" fmla="+- 18519 0 0"/>
              <a:gd name="G2" fmla="+- 7740 0 0"/>
              <a:gd name="G3" fmla="*/ 9257 1 2"/>
              <a:gd name="G4" fmla="+- G3 10800 0"/>
              <a:gd name="G5" fmla="+- 21600 9257 18519"/>
              <a:gd name="G6" fmla="+- 18519 7740 0"/>
              <a:gd name="G7" fmla="*/ G6 1 2"/>
              <a:gd name="G8" fmla="*/ 18519 2 1"/>
              <a:gd name="G9" fmla="+- G8 0 21600"/>
              <a:gd name="G10" fmla="*/ 21600 G0 G1"/>
              <a:gd name="G11" fmla="*/ 21600 G4 G1"/>
              <a:gd name="G12" fmla="*/ 21600 G5 G1"/>
              <a:gd name="G13" fmla="*/ 21600 G7 G1"/>
              <a:gd name="G14" fmla="*/ 18519 1 2"/>
              <a:gd name="G15" fmla="+- G5 0 G4"/>
              <a:gd name="G16" fmla="+- G0 0 G4"/>
              <a:gd name="G17" fmla="*/ G2 G15 G16"/>
              <a:gd name="T0" fmla="*/ 15429 w 21600"/>
              <a:gd name="T1" fmla="*/ 0 h 21600"/>
              <a:gd name="T2" fmla="*/ 9257 w 21600"/>
              <a:gd name="T3" fmla="*/ 7740 h 21600"/>
              <a:gd name="T4" fmla="*/ 0 w 21600"/>
              <a:gd name="T5" fmla="*/ 17996 h 21600"/>
              <a:gd name="T6" fmla="*/ 9260 w 21600"/>
              <a:gd name="T7" fmla="*/ 21600 h 21600"/>
              <a:gd name="T8" fmla="*/ 18519 w 21600"/>
              <a:gd name="T9" fmla="*/ 15314 h 21600"/>
              <a:gd name="T10" fmla="*/ 21600 w 21600"/>
              <a:gd name="T11" fmla="*/ 774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740"/>
                </a:lnTo>
                <a:lnTo>
                  <a:pt x="12338" y="7740"/>
                </a:lnTo>
                <a:lnTo>
                  <a:pt x="12338" y="14391"/>
                </a:lnTo>
                <a:lnTo>
                  <a:pt x="0" y="14391"/>
                </a:lnTo>
                <a:lnTo>
                  <a:pt x="0" y="21600"/>
                </a:lnTo>
                <a:lnTo>
                  <a:pt x="18519" y="21600"/>
                </a:lnTo>
                <a:lnTo>
                  <a:pt x="18519" y="7740"/>
                </a:lnTo>
                <a:lnTo>
                  <a:pt x="21600" y="7740"/>
                </a:lnTo>
                <a:close/>
              </a:path>
            </a:pathLst>
          </a:custGeom>
          <a:solidFill>
            <a:schemeClr val="accent1"/>
          </a:solidFill>
          <a:ln w="9525">
            <a:solidFill>
              <a:schemeClr val="tx1"/>
            </a:solidFill>
            <a:miter lim="800000"/>
            <a:headEnd/>
            <a:tailEnd/>
          </a:ln>
          <a:effectLst/>
        </p:spPr>
        <p:txBody>
          <a:bodyPr wrap="none" anchor="ctr"/>
          <a:lstStyle/>
          <a:p>
            <a:endParaRPr lang="fr-CH"/>
          </a:p>
        </p:txBody>
      </p:sp>
      <p:sp>
        <p:nvSpPr>
          <p:cNvPr id="41989" name="Text Box 5"/>
          <p:cNvSpPr txBox="1">
            <a:spLocks noChangeArrowheads="1"/>
          </p:cNvSpPr>
          <p:nvPr/>
        </p:nvSpPr>
        <p:spPr bwMode="auto">
          <a:xfrm>
            <a:off x="198438" y="3581400"/>
            <a:ext cx="1836737" cy="1006475"/>
          </a:xfrm>
          <a:prstGeom prst="rect">
            <a:avLst/>
          </a:prstGeom>
          <a:noFill/>
          <a:ln w="9525">
            <a:noFill/>
            <a:miter lim="800000"/>
            <a:headEnd/>
            <a:tailEnd/>
          </a:ln>
          <a:effectLst/>
        </p:spPr>
        <p:txBody>
          <a:bodyPr wrap="none">
            <a:spAutoFit/>
          </a:bodyPr>
          <a:lstStyle/>
          <a:p>
            <a:pPr algn="ctr"/>
            <a:r>
              <a:rPr lang="fr-CH" sz="2000"/>
              <a:t>Un dispositif</a:t>
            </a:r>
          </a:p>
          <a:p>
            <a:pPr algn="ctr"/>
            <a:r>
              <a:rPr lang="fr-CH" sz="2000"/>
              <a:t>est défini si sont</a:t>
            </a:r>
          </a:p>
          <a:p>
            <a:pPr algn="ctr"/>
            <a:r>
              <a:rPr lang="fr-CH" sz="2000"/>
              <a:t>déterminés:</a:t>
            </a:r>
            <a:endParaRPr lang="fr-FR" sz="2000"/>
          </a:p>
        </p:txBody>
      </p:sp>
      <p:sp>
        <p:nvSpPr>
          <p:cNvPr id="41991" name="Text Box 7"/>
          <p:cNvSpPr txBox="1">
            <a:spLocks noChangeArrowheads="1"/>
          </p:cNvSpPr>
          <p:nvPr/>
        </p:nvSpPr>
        <p:spPr bwMode="auto">
          <a:xfrm>
            <a:off x="3657600" y="2133600"/>
            <a:ext cx="5308600" cy="4478338"/>
          </a:xfrm>
          <a:prstGeom prst="rect">
            <a:avLst/>
          </a:prstGeom>
          <a:noFill/>
          <a:ln w="9525">
            <a:noFill/>
            <a:miter lim="800000"/>
            <a:headEnd/>
            <a:tailEnd/>
          </a:ln>
          <a:effectLst/>
        </p:spPr>
        <p:txBody>
          <a:bodyPr wrap="none">
            <a:spAutoFit/>
          </a:bodyPr>
          <a:lstStyle/>
          <a:p>
            <a:r>
              <a:rPr lang="fr-CH" sz="3200"/>
              <a:t>Son usage</a:t>
            </a:r>
          </a:p>
          <a:p>
            <a:r>
              <a:rPr lang="fr-CH" sz="3200"/>
              <a:t>Son domaine d’utilisation</a:t>
            </a:r>
          </a:p>
          <a:p>
            <a:r>
              <a:rPr lang="fr-CH" sz="3200"/>
              <a:t>Ses performances</a:t>
            </a:r>
          </a:p>
          <a:p>
            <a:r>
              <a:rPr lang="fr-CH" sz="3200"/>
              <a:t>Ses modèles</a:t>
            </a:r>
          </a:p>
          <a:p>
            <a:r>
              <a:rPr lang="fr-CH" sz="3200"/>
              <a:t>Ses accessoires</a:t>
            </a:r>
          </a:p>
          <a:p>
            <a:r>
              <a:rPr lang="fr-CH" sz="3200"/>
              <a:t>Ses connexions</a:t>
            </a:r>
          </a:p>
          <a:p>
            <a:r>
              <a:rPr lang="fr-CH" sz="3200"/>
              <a:t>Son environnement fonctionnel</a:t>
            </a:r>
          </a:p>
          <a:p>
            <a:r>
              <a:rPr lang="fr-CH" sz="3200"/>
              <a:t>Sa durée de vie</a:t>
            </a:r>
          </a:p>
          <a:p>
            <a:endParaRPr lang="fr-FR" sz="3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fr-CH" b="1" dirty="0" smtClean="0"/>
              <a:t>Documents de référence</a:t>
            </a:r>
            <a:endParaRPr lang="fr-FR" b="1" dirty="0"/>
          </a:p>
        </p:txBody>
      </p:sp>
      <p:sp>
        <p:nvSpPr>
          <p:cNvPr id="5" name="Espace réservé du pied de page 3"/>
          <p:cNvSpPr>
            <a:spLocks noGrp="1"/>
          </p:cNvSpPr>
          <p:nvPr>
            <p:ph type="ftr" sz="quarter" idx="11"/>
          </p:nvPr>
        </p:nvSpPr>
        <p:spPr/>
        <p:txBody>
          <a:bodyPr/>
          <a:lstStyle/>
          <a:p>
            <a:r>
              <a:rPr lang="fr-CH" smtClean="0"/>
              <a:t>H.Ney 05.02.2013</a:t>
            </a:r>
            <a:endParaRPr lang="fr-FR"/>
          </a:p>
        </p:txBody>
      </p:sp>
      <p:sp>
        <p:nvSpPr>
          <p:cNvPr id="6" name="Espace réservé du numéro de diapositive 4"/>
          <p:cNvSpPr>
            <a:spLocks noGrp="1"/>
          </p:cNvSpPr>
          <p:nvPr>
            <p:ph type="sldNum" sz="quarter" idx="12"/>
          </p:nvPr>
        </p:nvSpPr>
        <p:spPr/>
        <p:txBody>
          <a:bodyPr/>
          <a:lstStyle/>
          <a:p>
            <a:fld id="{8863F305-BEE7-4EFF-9521-1C5D49AD16B8}" type="slidenum">
              <a:rPr lang="fr-FR"/>
              <a:pPr/>
              <a:t>9</a:t>
            </a:fld>
            <a:endParaRPr lang="fr-FR"/>
          </a:p>
        </p:txBody>
      </p:sp>
      <p:pic>
        <p:nvPicPr>
          <p:cNvPr id="53251" name="Picture 3"/>
          <p:cNvPicPr>
            <a:picLocks noChangeAspect="1" noChangeArrowheads="1"/>
          </p:cNvPicPr>
          <p:nvPr/>
        </p:nvPicPr>
        <p:blipFill>
          <a:blip r:embed="rId2" cstate="print"/>
          <a:srcRect/>
          <a:stretch>
            <a:fillRect/>
          </a:stretch>
        </p:blipFill>
        <p:spPr bwMode="auto">
          <a:xfrm>
            <a:off x="1066800" y="1600200"/>
            <a:ext cx="7391400" cy="4875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970</TotalTime>
  <Words>3138</Words>
  <Application>Microsoft Office PowerPoint</Application>
  <PresentationFormat>Affichage à l'écran (4:3)</PresentationFormat>
  <Paragraphs>604</Paragraphs>
  <Slides>71</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71</vt:i4>
      </vt:variant>
    </vt:vector>
  </HeadingPairs>
  <TitlesOfParts>
    <vt:vector size="73" baseType="lpstr">
      <vt:lpstr>Capitaux</vt:lpstr>
      <vt:lpstr>Feuille de calcul</vt:lpstr>
      <vt:lpstr>Aspects théoriques du retraitement des dispositifs médicaux</vt:lpstr>
      <vt:lpstr>Points abordés</vt:lpstr>
      <vt:lpstr>Aspect légal et réglementaire</vt:lpstr>
      <vt:lpstr>Diapositive 4</vt:lpstr>
      <vt:lpstr>Circuit: « La marche en avant »     Du « sale » vers le propre</vt:lpstr>
      <vt:lpstr>Les dispositifs médicaux</vt:lpstr>
      <vt:lpstr>Les dispositifs médicaux</vt:lpstr>
      <vt:lpstr>Les dispositifs médicaux</vt:lpstr>
      <vt:lpstr>Documents de référence</vt:lpstr>
      <vt:lpstr>Aspects légaux</vt:lpstr>
      <vt:lpstr>Aspects légaux</vt:lpstr>
      <vt:lpstr>Aspects légaux: LPTh</vt:lpstr>
      <vt:lpstr>Aspects légaux : LPTh</vt:lpstr>
      <vt:lpstr>Aspects légaux : LPTh</vt:lpstr>
      <vt:lpstr>Aspects légaux : LPTh</vt:lpstr>
      <vt:lpstr>Aspects légaux : LPTh</vt:lpstr>
      <vt:lpstr>Aspects légaux : LPTh</vt:lpstr>
      <vt:lpstr>Aspects légaux : LPTh</vt:lpstr>
      <vt:lpstr>Aspects légaux : LPTh</vt:lpstr>
      <vt:lpstr>Aspects légaux : LPTh</vt:lpstr>
      <vt:lpstr>Aspects légaux : ODim</vt:lpstr>
      <vt:lpstr>Aspects légaux : ODim</vt:lpstr>
      <vt:lpstr>Aspects légaux : ODim</vt:lpstr>
      <vt:lpstr>Aspects légaux : ODim</vt:lpstr>
      <vt:lpstr>Directive européenne 93/42/CEE amendée 2007/47/CE</vt:lpstr>
      <vt:lpstr> Ordonnance sur les dispositifs médicaux (ODim) Modification du 24 mars 2010</vt:lpstr>
      <vt:lpstr> Ordonnance sur les dispositifs médicaux (ODim) Modification du 24 mars 2010</vt:lpstr>
      <vt:lpstr> Ordonnance sur les dispositifs médicaux (ODim) Modification du 24 mars 2010</vt:lpstr>
      <vt:lpstr>Aspects légaux : ODim</vt:lpstr>
      <vt:lpstr>Aspects légaux : ODim</vt:lpstr>
      <vt:lpstr>Aspects légaux : ODim</vt:lpstr>
      <vt:lpstr>Aspects légaux : ODim</vt:lpstr>
      <vt:lpstr>Aspects légaux : ODim</vt:lpstr>
      <vt:lpstr>Aspects légaux : OMCJ</vt:lpstr>
      <vt:lpstr>Aspects légaux : OMCJ</vt:lpstr>
      <vt:lpstr>Aspects normatifs</vt:lpstr>
      <vt:lpstr>Aspects normatifs</vt:lpstr>
      <vt:lpstr>Aspects normatifs</vt:lpstr>
      <vt:lpstr>Aspects normatifs</vt:lpstr>
      <vt:lpstr>BPRPPS</vt:lpstr>
      <vt:lpstr>Les guides</vt:lpstr>
      <vt:lpstr>Les guides</vt:lpstr>
      <vt:lpstr>Les publications</vt:lpstr>
      <vt:lpstr>Liens utiles</vt:lpstr>
      <vt:lpstr>Le niveau d’assurance de stérilité</vt:lpstr>
      <vt:lpstr>Le niveau d’assurance de stérilité</vt:lpstr>
      <vt:lpstr>Le niveau d’assurance de stérilité</vt:lpstr>
      <vt:lpstr>Le niveau d’assurance de stérilité</vt:lpstr>
      <vt:lpstr>Le niveau d’assurance de stérilité</vt:lpstr>
      <vt:lpstr>Le niveau d’assurance de stérilité</vt:lpstr>
      <vt:lpstr>Classification du retraitement selon les risques</vt:lpstr>
      <vt:lpstr>Classification du retraitement selon les risques</vt:lpstr>
      <vt:lpstr>Cycle de laveur-désinfecteur</vt:lpstr>
      <vt:lpstr>Test de fuite d’air. stérilisateur</vt:lpstr>
      <vt:lpstr>Cycle stérilisateur vapeur</vt:lpstr>
      <vt:lpstr>Notions de validation</vt:lpstr>
      <vt:lpstr>Notions de validation</vt:lpstr>
      <vt:lpstr>Notions de validation</vt:lpstr>
      <vt:lpstr>Les contrôles</vt:lpstr>
      <vt:lpstr>Les contrôles</vt:lpstr>
      <vt:lpstr>Les contrôles – Indicateurs chimiques</vt:lpstr>
      <vt:lpstr>Les locaux</vt:lpstr>
      <vt:lpstr>Les locaux</vt:lpstr>
      <vt:lpstr>Les locaux</vt:lpstr>
      <vt:lpstr>Diapositive 65</vt:lpstr>
      <vt:lpstr>Classification des DMx et niveau de traitement requis dans le cadre des activités d’endoscopie</vt:lpstr>
      <vt:lpstr>Diapositive 67</vt:lpstr>
      <vt:lpstr>   Recommandations émises par les sociétés de gastroentérologie en Europe </vt:lpstr>
      <vt:lpstr>Recommandations générales de la Swiss-Noso-CJD- Task Force  Volume 10 N°4, 2003</vt:lpstr>
      <vt:lpstr>Exemple de protocole</vt:lpstr>
      <vt:lpstr>Je vous remercie de votre attention Place aux questions…</vt:lpstr>
    </vt:vector>
  </TitlesOfParts>
  <Company>hug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DISPOSITIFS MEDICAUX</dc:title>
  <dc:creator>HENE</dc:creator>
  <cp:lastModifiedBy>Martine</cp:lastModifiedBy>
  <cp:revision>67</cp:revision>
  <cp:lastPrinted>1601-01-01T00:00:00Z</cp:lastPrinted>
  <dcterms:created xsi:type="dcterms:W3CDTF">2004-01-20T11:50:56Z</dcterms:created>
  <dcterms:modified xsi:type="dcterms:W3CDTF">2013-02-05T21:00:41Z</dcterms:modified>
</cp:coreProperties>
</file>